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6"/>
  </p:notesMasterIdLst>
  <p:sldIdLst>
    <p:sldId id="256" r:id="rId2"/>
    <p:sldId id="257" r:id="rId3"/>
    <p:sldId id="271" r:id="rId4"/>
    <p:sldId id="272" r:id="rId5"/>
    <p:sldId id="273" r:id="rId6"/>
    <p:sldId id="283" r:id="rId7"/>
    <p:sldId id="284" r:id="rId8"/>
    <p:sldId id="285" r:id="rId9"/>
    <p:sldId id="274" r:id="rId10"/>
    <p:sldId id="275" r:id="rId11"/>
    <p:sldId id="276" r:id="rId12"/>
    <p:sldId id="258" r:id="rId13"/>
    <p:sldId id="259" r:id="rId14"/>
    <p:sldId id="277" r:id="rId15"/>
    <p:sldId id="278" r:id="rId16"/>
    <p:sldId id="279" r:id="rId17"/>
    <p:sldId id="280" r:id="rId18"/>
    <p:sldId id="281" r:id="rId19"/>
    <p:sldId id="282" r:id="rId20"/>
    <p:sldId id="260" r:id="rId21"/>
    <p:sldId id="261" r:id="rId22"/>
    <p:sldId id="286" r:id="rId23"/>
    <p:sldId id="287" r:id="rId24"/>
    <p:sldId id="288" r:id="rId25"/>
    <p:sldId id="289" r:id="rId26"/>
    <p:sldId id="290" r:id="rId27"/>
    <p:sldId id="263" r:id="rId28"/>
    <p:sldId id="291" r:id="rId29"/>
    <p:sldId id="292" r:id="rId30"/>
    <p:sldId id="293" r:id="rId31"/>
    <p:sldId id="294" r:id="rId32"/>
    <p:sldId id="313" r:id="rId33"/>
    <p:sldId id="295" r:id="rId34"/>
    <p:sldId id="296" r:id="rId35"/>
    <p:sldId id="297" r:id="rId36"/>
    <p:sldId id="298" r:id="rId37"/>
    <p:sldId id="315" r:id="rId38"/>
    <p:sldId id="299" r:id="rId39"/>
    <p:sldId id="300" r:id="rId40"/>
    <p:sldId id="301" r:id="rId41"/>
    <p:sldId id="302" r:id="rId42"/>
    <p:sldId id="303" r:id="rId43"/>
    <p:sldId id="304" r:id="rId44"/>
    <p:sldId id="314" r:id="rId45"/>
    <p:sldId id="264" r:id="rId46"/>
    <p:sldId id="306" r:id="rId47"/>
    <p:sldId id="321" r:id="rId48"/>
    <p:sldId id="265" r:id="rId49"/>
    <p:sldId id="307" r:id="rId50"/>
    <p:sldId id="308" r:id="rId51"/>
    <p:sldId id="309" r:id="rId52"/>
    <p:sldId id="270" r:id="rId53"/>
    <p:sldId id="310" r:id="rId54"/>
    <p:sldId id="311" r:id="rId55"/>
    <p:sldId id="312" r:id="rId56"/>
    <p:sldId id="322" r:id="rId57"/>
    <p:sldId id="320" r:id="rId58"/>
    <p:sldId id="267" r:id="rId59"/>
    <p:sldId id="316" r:id="rId60"/>
    <p:sldId id="266" r:id="rId61"/>
    <p:sldId id="268" r:id="rId62"/>
    <p:sldId id="317" r:id="rId63"/>
    <p:sldId id="318" r:id="rId64"/>
    <p:sldId id="31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5" d="100"/>
          <a:sy n="75" d="100"/>
        </p:scale>
        <p:origin x="-475" y="5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673D3-D4F6-4531-A610-D28A0CC6B473}"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9566E-466B-47D4-A626-B7434993B05E}" type="slidenum">
              <a:rPr lang="en-US" smtClean="0"/>
              <a:t>‹#›</a:t>
            </a:fld>
            <a:endParaRPr lang="en-US"/>
          </a:p>
        </p:txBody>
      </p:sp>
    </p:spTree>
    <p:extLst>
      <p:ext uri="{BB962C8B-B14F-4D97-AF65-F5344CB8AC3E}">
        <p14:creationId xmlns:p14="http://schemas.microsoft.com/office/powerpoint/2010/main" val="264281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79566E-466B-47D4-A626-B7434993B05E}" type="slidenum">
              <a:rPr lang="en-US" smtClean="0"/>
              <a:t>1</a:t>
            </a:fld>
            <a:endParaRPr lang="en-US"/>
          </a:p>
        </p:txBody>
      </p:sp>
    </p:spTree>
    <p:extLst>
      <p:ext uri="{BB962C8B-B14F-4D97-AF65-F5344CB8AC3E}">
        <p14:creationId xmlns:p14="http://schemas.microsoft.com/office/powerpoint/2010/main" val="3191114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1F89AD-075C-4794-9DE8-2A89C708AF54}"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A14038-B5DE-4004-9A87-ACD0965ADC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202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06670D-CFA3-4FBC-9CF9-27E767128575}"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A14038-B5DE-4004-9A87-ACD0965ADC27}" type="slidenum">
              <a:rPr lang="en-US" smtClean="0"/>
              <a:t>‹#›</a:t>
            </a:fld>
            <a:endParaRPr lang="en-US"/>
          </a:p>
        </p:txBody>
      </p:sp>
    </p:spTree>
    <p:extLst>
      <p:ext uri="{BB962C8B-B14F-4D97-AF65-F5344CB8AC3E}">
        <p14:creationId xmlns:p14="http://schemas.microsoft.com/office/powerpoint/2010/main" val="2221468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423A3B-4E30-49DE-A7B4-AE87690374B3}"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A14038-B5DE-4004-9A87-ACD0965ADC27}" type="slidenum">
              <a:rPr lang="en-US" smtClean="0"/>
              <a:t>‹#›</a:t>
            </a:fld>
            <a:endParaRPr lang="en-US"/>
          </a:p>
        </p:txBody>
      </p:sp>
    </p:spTree>
    <p:extLst>
      <p:ext uri="{BB962C8B-B14F-4D97-AF65-F5344CB8AC3E}">
        <p14:creationId xmlns:p14="http://schemas.microsoft.com/office/powerpoint/2010/main" val="2625340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06FC2C-B01E-4F67-9A43-A8EAB4F45BFC}"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A14038-B5DE-4004-9A87-ACD0965ADC27}" type="slidenum">
              <a:rPr lang="en-US" smtClean="0"/>
              <a:t>‹#›</a:t>
            </a:fld>
            <a:endParaRPr lang="en-US"/>
          </a:p>
        </p:txBody>
      </p:sp>
    </p:spTree>
    <p:extLst>
      <p:ext uri="{BB962C8B-B14F-4D97-AF65-F5344CB8AC3E}">
        <p14:creationId xmlns:p14="http://schemas.microsoft.com/office/powerpoint/2010/main" val="259837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CBBCFA-E372-47AA-A2B5-B0E2EF34B48F}" type="datetime1">
              <a:rPr lang="en-US" smtClean="0"/>
              <a:t>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A14038-B5DE-4004-9A87-ACD0965ADC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912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1F8A57-546B-43F7-8E24-51E035026105}" type="datetime1">
              <a:rPr lang="en-US" smtClean="0"/>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A14038-B5DE-4004-9A87-ACD0965ADC27}" type="slidenum">
              <a:rPr lang="en-US" smtClean="0"/>
              <a:t>‹#›</a:t>
            </a:fld>
            <a:endParaRPr lang="en-US"/>
          </a:p>
        </p:txBody>
      </p:sp>
    </p:spTree>
    <p:extLst>
      <p:ext uri="{BB962C8B-B14F-4D97-AF65-F5344CB8AC3E}">
        <p14:creationId xmlns:p14="http://schemas.microsoft.com/office/powerpoint/2010/main" val="3655066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82459-647D-4C8E-81DE-55063C3E6A87}" type="datetime1">
              <a:rPr lang="en-US" smtClean="0"/>
              <a:t>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A14038-B5DE-4004-9A87-ACD0965ADC27}" type="slidenum">
              <a:rPr lang="en-US" smtClean="0"/>
              <a:t>‹#›</a:t>
            </a:fld>
            <a:endParaRPr lang="en-US"/>
          </a:p>
        </p:txBody>
      </p:sp>
    </p:spTree>
    <p:extLst>
      <p:ext uri="{BB962C8B-B14F-4D97-AF65-F5344CB8AC3E}">
        <p14:creationId xmlns:p14="http://schemas.microsoft.com/office/powerpoint/2010/main" val="603324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0536AF-B447-4056-A529-3D79E3BC1752}" type="datetime1">
              <a:rPr lang="en-US" smtClean="0"/>
              <a:t>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A14038-B5DE-4004-9A87-ACD0965ADC27}" type="slidenum">
              <a:rPr lang="en-US" smtClean="0"/>
              <a:t>‹#›</a:t>
            </a:fld>
            <a:endParaRPr lang="en-US"/>
          </a:p>
        </p:txBody>
      </p:sp>
    </p:spTree>
    <p:extLst>
      <p:ext uri="{BB962C8B-B14F-4D97-AF65-F5344CB8AC3E}">
        <p14:creationId xmlns:p14="http://schemas.microsoft.com/office/powerpoint/2010/main" val="208697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557F06-DFB7-4C21-9086-E40FF6B475DE}" type="datetime1">
              <a:rPr lang="en-US" smtClean="0"/>
              <a:t>2/5/2025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EA14038-B5DE-4004-9A87-ACD0965ADC27}" type="slidenum">
              <a:rPr lang="en-US" smtClean="0"/>
              <a:t>‹#›</a:t>
            </a:fld>
            <a:endParaRPr lang="en-US"/>
          </a:p>
        </p:txBody>
      </p:sp>
    </p:spTree>
    <p:extLst>
      <p:ext uri="{BB962C8B-B14F-4D97-AF65-F5344CB8AC3E}">
        <p14:creationId xmlns:p14="http://schemas.microsoft.com/office/powerpoint/2010/main" val="3072891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06BD90-9D5B-4104-8E28-2ACC21F10866}" type="datetime1">
              <a:rPr lang="en-US" smtClean="0"/>
              <a:t>2/5/2025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EA14038-B5DE-4004-9A87-ACD0965ADC27}" type="slidenum">
              <a:rPr lang="en-US" smtClean="0"/>
              <a:t>‹#›</a:t>
            </a:fld>
            <a:endParaRPr lang="en-US"/>
          </a:p>
        </p:txBody>
      </p:sp>
    </p:spTree>
    <p:extLst>
      <p:ext uri="{BB962C8B-B14F-4D97-AF65-F5344CB8AC3E}">
        <p14:creationId xmlns:p14="http://schemas.microsoft.com/office/powerpoint/2010/main" val="1074620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2214B5-F81B-4165-8347-147B91E4D313}" type="datetime1">
              <a:rPr lang="en-US" smtClean="0"/>
              <a:t>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A14038-B5DE-4004-9A87-ACD0965ADC27}" type="slidenum">
              <a:rPr lang="en-US" smtClean="0"/>
              <a:t>‹#›</a:t>
            </a:fld>
            <a:endParaRPr lang="en-US"/>
          </a:p>
        </p:txBody>
      </p:sp>
    </p:spTree>
    <p:extLst>
      <p:ext uri="{BB962C8B-B14F-4D97-AF65-F5344CB8AC3E}">
        <p14:creationId xmlns:p14="http://schemas.microsoft.com/office/powerpoint/2010/main" val="304422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65A889E-BB29-41B1-8534-2E5F4D3E501B}" type="datetime1">
              <a:rPr lang="en-US" smtClean="0"/>
              <a:t>2/5/2025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EA14038-B5DE-4004-9A87-ACD0965ADC2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792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078952"/>
          </a:xfrm>
        </p:spPr>
        <p:txBody>
          <a:bodyPr/>
          <a:lstStyle/>
          <a:p>
            <a:pPr algn="ctr"/>
            <a:r>
              <a:rPr lang="en-US" dirty="0"/>
              <a:t>Unit-10</a:t>
            </a:r>
            <a:br>
              <a:rPr lang="en-US" dirty="0"/>
            </a:br>
            <a:r>
              <a:rPr lang="en-US" dirty="0"/>
              <a:t>Graph</a:t>
            </a:r>
          </a:p>
        </p:txBody>
      </p:sp>
      <p:sp>
        <p:nvSpPr>
          <p:cNvPr id="3" name="Subtitle 2"/>
          <p:cNvSpPr>
            <a:spLocks noGrp="1"/>
          </p:cNvSpPr>
          <p:nvPr>
            <p:ph type="subTitle" idx="1"/>
          </p:nvPr>
        </p:nvSpPr>
        <p:spPr>
          <a:xfrm>
            <a:off x="8152327" y="4455620"/>
            <a:ext cx="3006124" cy="1143000"/>
          </a:xfrm>
        </p:spPr>
        <p:txBody>
          <a:bodyPr/>
          <a:lstStyle/>
          <a:p>
            <a:r>
              <a:rPr lang="en-US" dirty="0" err="1"/>
              <a:t>CompileD</a:t>
            </a:r>
            <a:r>
              <a:rPr lang="en-US" dirty="0"/>
              <a:t> </a:t>
            </a:r>
            <a:r>
              <a:rPr lang="en-US" dirty="0" err="1"/>
              <a:t>bY</a:t>
            </a:r>
            <a:r>
              <a:rPr lang="en-US" dirty="0"/>
              <a:t>:</a:t>
            </a:r>
          </a:p>
          <a:p>
            <a:r>
              <a:rPr lang="en-US" dirty="0" err="1"/>
              <a:t>Ghanashyam</a:t>
            </a:r>
            <a:r>
              <a:rPr lang="en-US" dirty="0"/>
              <a:t> BK</a:t>
            </a:r>
          </a:p>
        </p:txBody>
      </p:sp>
      <p:sp>
        <p:nvSpPr>
          <p:cNvPr id="4" name="Slide Number Placeholder 3"/>
          <p:cNvSpPr>
            <a:spLocks noGrp="1"/>
          </p:cNvSpPr>
          <p:nvPr>
            <p:ph type="sldNum" sz="quarter" idx="12"/>
          </p:nvPr>
        </p:nvSpPr>
        <p:spPr/>
        <p:txBody>
          <a:bodyPr/>
          <a:lstStyle/>
          <a:p>
            <a:fld id="{CEA14038-B5DE-4004-9A87-ACD0965ADC27}" type="slidenum">
              <a:rPr lang="en-US" smtClean="0"/>
              <a:t>1</a:t>
            </a:fld>
            <a:endParaRPr lang="en-US"/>
          </a:p>
        </p:txBody>
      </p:sp>
    </p:spTree>
    <p:extLst>
      <p:ext uri="{BB962C8B-B14F-4D97-AF65-F5344CB8AC3E}">
        <p14:creationId xmlns:p14="http://schemas.microsoft.com/office/powerpoint/2010/main" val="1126715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Find the degrees of the vertices in the following graph</a:t>
            </a:r>
          </a:p>
          <a:p>
            <a:endParaRPr lang="en-US" dirty="0"/>
          </a:p>
          <a:p>
            <a:endParaRPr lang="en-US" dirty="0"/>
          </a:p>
          <a:p>
            <a:endParaRPr lang="en-US" dirty="0"/>
          </a:p>
          <a:p>
            <a:endParaRPr lang="en-US" dirty="0"/>
          </a:p>
          <a:p>
            <a:endParaRPr lang="en-US" dirty="0"/>
          </a:p>
          <a:p>
            <a:r>
              <a:rPr lang="en-US" b="1" dirty="0"/>
              <a:t>Solution: </a:t>
            </a:r>
            <a:r>
              <a:rPr lang="en-US" dirty="0" err="1"/>
              <a:t>deg</a:t>
            </a:r>
            <a:r>
              <a:rPr lang="en-US" dirty="0"/>
              <a:t>(a) = </a:t>
            </a:r>
            <a:r>
              <a:rPr lang="en-US" dirty="0" err="1"/>
              <a:t>deg</a:t>
            </a:r>
            <a:r>
              <a:rPr lang="en-US" dirty="0"/>
              <a:t>(f) = </a:t>
            </a:r>
            <a:r>
              <a:rPr lang="en-US" dirty="0" err="1"/>
              <a:t>deg</a:t>
            </a:r>
            <a:r>
              <a:rPr lang="en-US" dirty="0"/>
              <a:t>(e) = 2 ; </a:t>
            </a:r>
            <a:r>
              <a:rPr lang="en-US" dirty="0" err="1"/>
              <a:t>deg</a:t>
            </a:r>
            <a:r>
              <a:rPr lang="en-US" dirty="0"/>
              <a:t>(b) = </a:t>
            </a:r>
            <a:r>
              <a:rPr lang="en-US" dirty="0" err="1"/>
              <a:t>deg</a:t>
            </a:r>
            <a:r>
              <a:rPr lang="en-US" dirty="0"/>
              <a:t>(c) = 3; </a:t>
            </a:r>
            <a:r>
              <a:rPr lang="en-US" dirty="0" err="1"/>
              <a:t>deg</a:t>
            </a:r>
            <a:r>
              <a:rPr lang="en-US" dirty="0"/>
              <a:t>(d) = 4</a:t>
            </a:r>
          </a:p>
          <a:p>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10</a:t>
            </a:fld>
            <a:endParaRPr lang="en-US"/>
          </a:p>
        </p:txBody>
      </p:sp>
      <p:pic>
        <p:nvPicPr>
          <p:cNvPr id="5" name="Picture 4"/>
          <p:cNvPicPr>
            <a:picLocks noChangeAspect="1"/>
          </p:cNvPicPr>
          <p:nvPr/>
        </p:nvPicPr>
        <p:blipFill>
          <a:blip r:embed="rId2"/>
          <a:stretch>
            <a:fillRect/>
          </a:stretch>
        </p:blipFill>
        <p:spPr>
          <a:xfrm>
            <a:off x="1880315" y="2323889"/>
            <a:ext cx="3605683" cy="2003412"/>
          </a:xfrm>
          <a:prstGeom prst="rect">
            <a:avLst/>
          </a:prstGeom>
        </p:spPr>
      </p:pic>
    </p:spTree>
    <p:extLst>
      <p:ext uri="{BB962C8B-B14F-4D97-AF65-F5344CB8AC3E}">
        <p14:creationId xmlns:p14="http://schemas.microsoft.com/office/powerpoint/2010/main" val="2980281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Terminologies</a:t>
            </a:r>
          </a:p>
        </p:txBody>
      </p:sp>
      <p:sp>
        <p:nvSpPr>
          <p:cNvPr id="3" name="Content Placeholder 2"/>
          <p:cNvSpPr>
            <a:spLocks noGrp="1"/>
          </p:cNvSpPr>
          <p:nvPr>
            <p:ph idx="1"/>
          </p:nvPr>
        </p:nvSpPr>
        <p:spPr>
          <a:xfrm>
            <a:off x="1097280" y="1845733"/>
            <a:ext cx="7905052" cy="4245973"/>
          </a:xfrm>
        </p:spPr>
        <p:txBody>
          <a:bodyPr/>
          <a:lstStyle/>
          <a:p>
            <a:pPr>
              <a:buFont typeface="Wingdings" panose="05000000000000000000" pitchFamily="2" charset="2"/>
              <a:buChar char="Ø"/>
            </a:pPr>
            <a:r>
              <a:rPr lang="en-US" b="1" dirty="0"/>
              <a:t>Adjacency</a:t>
            </a:r>
            <a:r>
              <a:rPr lang="en-US" dirty="0"/>
              <a:t>: </a:t>
            </a:r>
          </a:p>
          <a:p>
            <a:pPr lvl="1">
              <a:buFont typeface="Wingdings" panose="05000000000000000000" pitchFamily="2" charset="2"/>
              <a:buChar char="Ø"/>
            </a:pPr>
            <a:r>
              <a:rPr lang="en-US" sz="2000" dirty="0"/>
              <a:t>A vertex is said to be adjacent to another vertex if there is an edge connecting them. Vertices 2 and 3 are not adjacent because there is no edge between them.</a:t>
            </a:r>
          </a:p>
          <a:p>
            <a:pPr>
              <a:buFont typeface="Wingdings" panose="05000000000000000000" pitchFamily="2" charset="2"/>
              <a:buChar char="Ø"/>
            </a:pPr>
            <a:r>
              <a:rPr lang="en-US" b="1" dirty="0"/>
              <a:t>Path</a:t>
            </a:r>
            <a:r>
              <a:rPr lang="en-US" dirty="0"/>
              <a:t>: </a:t>
            </a:r>
          </a:p>
          <a:p>
            <a:pPr lvl="1">
              <a:buFont typeface="Wingdings" panose="05000000000000000000" pitchFamily="2" charset="2"/>
              <a:buChar char="Ø"/>
            </a:pPr>
            <a:r>
              <a:rPr lang="en-US" sz="2000" dirty="0"/>
              <a:t>A sequence of edges that allows you to go from vertex A to vertex B is called a path. 0-1, 1-2 and 0-2 are paths from vertex 0 to vertex 2.</a:t>
            </a:r>
          </a:p>
          <a:p>
            <a:pPr>
              <a:buFont typeface="Wingdings" panose="05000000000000000000" pitchFamily="2" charset="2"/>
              <a:buChar char="Ø"/>
            </a:pPr>
            <a:r>
              <a:rPr lang="en-US" b="1" dirty="0"/>
              <a:t>Directed Graph</a:t>
            </a:r>
            <a:r>
              <a:rPr lang="en-US" dirty="0"/>
              <a:t>:</a:t>
            </a:r>
          </a:p>
          <a:p>
            <a:pPr lvl="1">
              <a:buFont typeface="Wingdings" panose="05000000000000000000" pitchFamily="2" charset="2"/>
              <a:buChar char="Ø"/>
            </a:pPr>
            <a:r>
              <a:rPr lang="en-US" sz="2000" dirty="0"/>
              <a:t>A graph in which an edge (</a:t>
            </a:r>
            <a:r>
              <a:rPr lang="en-US" sz="2000" dirty="0" err="1"/>
              <a:t>u,v</a:t>
            </a:r>
            <a:r>
              <a:rPr lang="en-US" sz="2000" dirty="0"/>
              <a:t>) doesn't necessarily mean that there is an edge (v, u) as well. The edges in such a graph are represented by arrows to show the direction of the edge.</a:t>
            </a:r>
          </a:p>
          <a:p>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11</a:t>
            </a:fld>
            <a:endParaRPr lang="en-US"/>
          </a:p>
        </p:txBody>
      </p:sp>
      <p:pic>
        <p:nvPicPr>
          <p:cNvPr id="5" name="Picture 4"/>
          <p:cNvPicPr>
            <a:picLocks noChangeAspect="1"/>
          </p:cNvPicPr>
          <p:nvPr/>
        </p:nvPicPr>
        <p:blipFill>
          <a:blip r:embed="rId2"/>
          <a:stretch>
            <a:fillRect/>
          </a:stretch>
        </p:blipFill>
        <p:spPr>
          <a:xfrm>
            <a:off x="9216429" y="2126897"/>
            <a:ext cx="2000250" cy="2599649"/>
          </a:xfrm>
          <a:prstGeom prst="rect">
            <a:avLst/>
          </a:prstGeom>
        </p:spPr>
      </p:pic>
    </p:spTree>
    <p:extLst>
      <p:ext uri="{BB962C8B-B14F-4D97-AF65-F5344CB8AC3E}">
        <p14:creationId xmlns:p14="http://schemas.microsoft.com/office/powerpoint/2010/main" val="1740468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as an ADT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3"/>
                <a:ext cx="10058400" cy="4310367"/>
              </a:xfrm>
            </p:spPr>
            <p:txBody>
              <a:bodyPr>
                <a:normAutofit lnSpcReduction="10000"/>
              </a:bodyPr>
              <a:lstStyle/>
              <a:p>
                <a:pPr>
                  <a:buFont typeface="Wingdings" panose="05000000000000000000" pitchFamily="2" charset="2"/>
                  <a:buChar char="Ø"/>
                </a:pPr>
                <a:r>
                  <a:rPr lang="en-US" dirty="0"/>
                  <a:t>Structure Graph is objects: a nonempty set of vertices and a set of undirected edges, where each edge is a pair of vertices </a:t>
                </a:r>
              </a:p>
              <a:p>
                <a:pPr>
                  <a:buFont typeface="Wingdings" panose="05000000000000000000" pitchFamily="2" charset="2"/>
                  <a:buChar char="Ø"/>
                </a:pPr>
                <a:r>
                  <a:rPr lang="en-US" dirty="0"/>
                  <a:t>functions: for all graph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Graph, v, v1 and v2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Vertices </a:t>
                </a:r>
              </a:p>
              <a:p>
                <a:pPr>
                  <a:buFont typeface="Wingdings" panose="05000000000000000000" pitchFamily="2" charset="2"/>
                  <a:buChar char="Ø"/>
                </a:pPr>
                <a:r>
                  <a:rPr lang="en-US" b="1" dirty="0"/>
                  <a:t>Graph Create()::= </a:t>
                </a:r>
                <a:r>
                  <a:rPr lang="en-US" dirty="0"/>
                  <a:t>return an empty graph </a:t>
                </a:r>
              </a:p>
              <a:p>
                <a:pPr>
                  <a:buFont typeface="Wingdings" panose="05000000000000000000" pitchFamily="2" charset="2"/>
                  <a:buChar char="Ø"/>
                </a:pPr>
                <a:r>
                  <a:rPr lang="en-US" b="1" dirty="0"/>
                  <a:t>Graph </a:t>
                </a:r>
                <a:r>
                  <a:rPr lang="en-US" b="1" dirty="0" err="1"/>
                  <a:t>InsertVertex</a:t>
                </a:r>
                <a:r>
                  <a:rPr lang="en-US" b="1" dirty="0"/>
                  <a:t>(graph, v)::= </a:t>
                </a:r>
                <a:r>
                  <a:rPr lang="en-US" dirty="0"/>
                  <a:t>return a graph with v inserted. v has no edge. </a:t>
                </a:r>
              </a:p>
              <a:p>
                <a:pPr>
                  <a:buFont typeface="Wingdings" panose="05000000000000000000" pitchFamily="2" charset="2"/>
                  <a:buChar char="Ø"/>
                </a:pPr>
                <a:r>
                  <a:rPr lang="en-US" b="1" dirty="0"/>
                  <a:t>Graph </a:t>
                </a:r>
                <a:r>
                  <a:rPr lang="en-US" b="1" dirty="0" err="1"/>
                  <a:t>InsertEdge</a:t>
                </a:r>
                <a:r>
                  <a:rPr lang="en-US" b="1" dirty="0"/>
                  <a:t>(graph, v1,v2)::= </a:t>
                </a:r>
                <a:r>
                  <a:rPr lang="en-US" dirty="0"/>
                  <a:t>return a graph with new edge between v1 and v2 </a:t>
                </a:r>
              </a:p>
              <a:p>
                <a:pPr>
                  <a:buFont typeface="Wingdings" panose="05000000000000000000" pitchFamily="2" charset="2"/>
                  <a:buChar char="Ø"/>
                </a:pPr>
                <a:r>
                  <a:rPr lang="en-US" b="1" dirty="0"/>
                  <a:t>Graph </a:t>
                </a:r>
                <a:r>
                  <a:rPr lang="en-US" b="1" dirty="0" err="1"/>
                  <a:t>DeleteVertex</a:t>
                </a:r>
                <a:r>
                  <a:rPr lang="en-US" b="1" dirty="0"/>
                  <a:t>(graph, v)::= </a:t>
                </a:r>
                <a:r>
                  <a:rPr lang="en-US" dirty="0"/>
                  <a:t>return a graph in which v and all edges incident to it are removed </a:t>
                </a:r>
              </a:p>
              <a:p>
                <a:pPr>
                  <a:buFont typeface="Wingdings" panose="05000000000000000000" pitchFamily="2" charset="2"/>
                  <a:buChar char="Ø"/>
                </a:pPr>
                <a:r>
                  <a:rPr lang="en-US" b="1" dirty="0"/>
                  <a:t>Graph </a:t>
                </a:r>
                <a:r>
                  <a:rPr lang="en-US" b="1" dirty="0" err="1"/>
                  <a:t>DeleteEdge</a:t>
                </a:r>
                <a:r>
                  <a:rPr lang="en-US" b="1" dirty="0"/>
                  <a:t>(graph, v1, v2)::= </a:t>
                </a:r>
                <a:r>
                  <a:rPr lang="en-US" dirty="0"/>
                  <a:t>return a graph in which the edge (v1, v2) is removed </a:t>
                </a:r>
              </a:p>
              <a:p>
                <a:pPr>
                  <a:buFont typeface="Wingdings" panose="05000000000000000000" pitchFamily="2" charset="2"/>
                  <a:buChar char="Ø"/>
                </a:pPr>
                <a:r>
                  <a:rPr lang="en-US" b="1" dirty="0"/>
                  <a:t>Boolean </a:t>
                </a:r>
                <a:r>
                  <a:rPr lang="en-US" b="1" dirty="0" err="1"/>
                  <a:t>IsEmpty</a:t>
                </a:r>
                <a:r>
                  <a:rPr lang="en-US" b="1" dirty="0"/>
                  <a:t>(graph)::= </a:t>
                </a:r>
                <a:r>
                  <a:rPr lang="en-US" dirty="0"/>
                  <a:t>if (graph==empty graph) return TRUE else return FALSE </a:t>
                </a:r>
              </a:p>
              <a:p>
                <a:pPr>
                  <a:buFont typeface="Wingdings" panose="05000000000000000000" pitchFamily="2" charset="2"/>
                  <a:buChar char="Ø"/>
                </a:pPr>
                <a:r>
                  <a:rPr lang="en-US" b="1" dirty="0"/>
                  <a:t>List Adjacent(</a:t>
                </a:r>
                <a:r>
                  <a:rPr lang="en-US" b="1" dirty="0" err="1"/>
                  <a:t>graph,v</a:t>
                </a:r>
                <a:r>
                  <a:rPr lang="en-US" b="1" dirty="0"/>
                  <a:t>)::= </a:t>
                </a:r>
                <a:r>
                  <a:rPr lang="en-US" dirty="0"/>
                  <a:t>return a list of all vertices that are adjacent to v</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3"/>
                <a:ext cx="10058400" cy="4310367"/>
              </a:xfrm>
              <a:blipFill rotWithShape="0">
                <a:blip r:embed="rId2"/>
                <a:stretch>
                  <a:fillRect l="-1455" t="-21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CEA14038-B5DE-4004-9A87-ACD0965ADC27}" type="slidenum">
              <a:rPr lang="en-US" smtClean="0"/>
              <a:t>12</a:t>
            </a:fld>
            <a:endParaRPr lang="en-US"/>
          </a:p>
        </p:txBody>
      </p:sp>
    </p:spTree>
    <p:extLst>
      <p:ext uri="{BB962C8B-B14F-4D97-AF65-F5344CB8AC3E}">
        <p14:creationId xmlns:p14="http://schemas.microsoft.com/office/powerpoint/2010/main" val="722085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graph theory</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b="1" dirty="0"/>
              <a:t>Electrical/Electronics - </a:t>
            </a:r>
            <a:r>
              <a:rPr lang="en-US" dirty="0"/>
              <a:t>To design circuits </a:t>
            </a:r>
          </a:p>
          <a:p>
            <a:pPr>
              <a:buFont typeface="Wingdings" panose="05000000000000000000" pitchFamily="2" charset="2"/>
              <a:buChar char="Ø"/>
            </a:pPr>
            <a:r>
              <a:rPr lang="en-US" b="1" dirty="0"/>
              <a:t>Control Engineering - </a:t>
            </a:r>
            <a:r>
              <a:rPr lang="en-US" dirty="0"/>
              <a:t>In signal flow graphs </a:t>
            </a:r>
          </a:p>
          <a:p>
            <a:pPr>
              <a:buFont typeface="Wingdings" panose="05000000000000000000" pitchFamily="2" charset="2"/>
              <a:buChar char="Ø"/>
            </a:pPr>
            <a:r>
              <a:rPr lang="en-US" b="1" dirty="0"/>
              <a:t>Computer science - </a:t>
            </a:r>
            <a:r>
              <a:rPr lang="en-US" dirty="0"/>
              <a:t>It is used for algorithms </a:t>
            </a:r>
          </a:p>
          <a:p>
            <a:pPr lvl="1">
              <a:buFont typeface="Wingdings" panose="05000000000000000000" pitchFamily="2" charset="2"/>
              <a:buChar char="Ø"/>
            </a:pPr>
            <a:r>
              <a:rPr lang="en-US" dirty="0"/>
              <a:t>Dijkstra's Algorithm </a:t>
            </a:r>
          </a:p>
          <a:p>
            <a:pPr lvl="1">
              <a:buFont typeface="Wingdings" panose="05000000000000000000" pitchFamily="2" charset="2"/>
              <a:buChar char="Ø"/>
            </a:pPr>
            <a:r>
              <a:rPr lang="en-US" dirty="0"/>
              <a:t>Prism's Algorithm </a:t>
            </a:r>
          </a:p>
          <a:p>
            <a:pPr lvl="1">
              <a:buFont typeface="Wingdings" panose="05000000000000000000" pitchFamily="2" charset="2"/>
              <a:buChar char="Ø"/>
            </a:pPr>
            <a:r>
              <a:rPr lang="en-US" dirty="0" err="1"/>
              <a:t>Kruskal's</a:t>
            </a:r>
            <a:r>
              <a:rPr lang="en-US" dirty="0"/>
              <a:t> Algorithm </a:t>
            </a:r>
          </a:p>
          <a:p>
            <a:pPr>
              <a:buFont typeface="Wingdings" panose="05000000000000000000" pitchFamily="2" charset="2"/>
              <a:buChar char="Ø"/>
            </a:pPr>
            <a:r>
              <a:rPr lang="en-US" b="1" dirty="0"/>
              <a:t>Computer Network - </a:t>
            </a:r>
            <a:r>
              <a:rPr lang="en-US" dirty="0"/>
              <a:t>To show interconnection of computers in the network. </a:t>
            </a:r>
          </a:p>
        </p:txBody>
      </p:sp>
      <p:sp>
        <p:nvSpPr>
          <p:cNvPr id="4" name="Slide Number Placeholder 3"/>
          <p:cNvSpPr>
            <a:spLocks noGrp="1"/>
          </p:cNvSpPr>
          <p:nvPr>
            <p:ph type="sldNum" sz="quarter" idx="12"/>
          </p:nvPr>
        </p:nvSpPr>
        <p:spPr/>
        <p:txBody>
          <a:bodyPr/>
          <a:lstStyle/>
          <a:p>
            <a:fld id="{CEA14038-B5DE-4004-9A87-ACD0965ADC27}" type="slidenum">
              <a:rPr lang="en-US" smtClean="0"/>
              <a:t>13</a:t>
            </a:fld>
            <a:endParaRPr lang="en-US"/>
          </a:p>
        </p:txBody>
      </p:sp>
    </p:spTree>
    <p:extLst>
      <p:ext uri="{BB962C8B-B14F-4D97-AF65-F5344CB8AC3E}">
        <p14:creationId xmlns:p14="http://schemas.microsoft.com/office/powerpoint/2010/main" val="3931883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a Graph</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In graph theory, a graph representation is a technique to store graph into the memory of computer.</a:t>
            </a:r>
          </a:p>
          <a:p>
            <a:pPr>
              <a:buFont typeface="Wingdings" panose="05000000000000000000" pitchFamily="2" charset="2"/>
              <a:buChar char="Ø"/>
            </a:pPr>
            <a:r>
              <a:rPr lang="en-US" dirty="0"/>
              <a:t>To represent a graph, we just need the set of vertices, and for each vertex the neighbors of the vertex (vertices which is directly connected to it by an edge). </a:t>
            </a:r>
          </a:p>
          <a:p>
            <a:pPr>
              <a:buFont typeface="Wingdings" panose="05000000000000000000" pitchFamily="2" charset="2"/>
              <a:buChar char="Ø"/>
            </a:pPr>
            <a:r>
              <a:rPr lang="en-US" dirty="0"/>
              <a:t>If it is a weighted graph, then the weight will be associated with each edge.</a:t>
            </a:r>
          </a:p>
          <a:p>
            <a:pPr>
              <a:buFont typeface="Wingdings" panose="05000000000000000000" pitchFamily="2" charset="2"/>
              <a:buChar char="Ø"/>
            </a:pPr>
            <a:r>
              <a:rPr lang="en-US" dirty="0"/>
              <a:t>There are different ways to optimally represent a graph, depending on the density of its edges, type of operations to be performed and ease of use. </a:t>
            </a:r>
          </a:p>
          <a:p>
            <a:pPr lvl="1">
              <a:buFont typeface="Wingdings" panose="05000000000000000000" pitchFamily="2" charset="2"/>
              <a:buChar char="Ø"/>
            </a:pPr>
            <a:r>
              <a:rPr lang="en-US" dirty="0"/>
              <a:t>Adjacency Matrix </a:t>
            </a:r>
          </a:p>
          <a:p>
            <a:pPr lvl="1">
              <a:buFont typeface="Wingdings" panose="05000000000000000000" pitchFamily="2" charset="2"/>
              <a:buChar char="Ø"/>
            </a:pPr>
            <a:r>
              <a:rPr lang="en-US" dirty="0"/>
              <a:t>Incidence matrix</a:t>
            </a:r>
          </a:p>
          <a:p>
            <a:pPr lvl="1">
              <a:buFont typeface="Wingdings" panose="05000000000000000000" pitchFamily="2" charset="2"/>
              <a:buChar char="Ø"/>
            </a:pPr>
            <a:r>
              <a:rPr lang="en-US" dirty="0"/>
              <a:t>Adjacency List</a:t>
            </a:r>
          </a:p>
        </p:txBody>
      </p:sp>
      <p:sp>
        <p:nvSpPr>
          <p:cNvPr id="4" name="Slide Number Placeholder 3"/>
          <p:cNvSpPr>
            <a:spLocks noGrp="1"/>
          </p:cNvSpPr>
          <p:nvPr>
            <p:ph type="sldNum" sz="quarter" idx="12"/>
          </p:nvPr>
        </p:nvSpPr>
        <p:spPr/>
        <p:txBody>
          <a:bodyPr/>
          <a:lstStyle/>
          <a:p>
            <a:fld id="{CEA14038-B5DE-4004-9A87-ACD0965ADC27}" type="slidenum">
              <a:rPr lang="en-US" smtClean="0"/>
              <a:t>14</a:t>
            </a:fld>
            <a:endParaRPr lang="en-US"/>
          </a:p>
        </p:txBody>
      </p:sp>
    </p:spTree>
    <p:extLst>
      <p:ext uri="{BB962C8B-B14F-4D97-AF65-F5344CB8AC3E}">
        <p14:creationId xmlns:p14="http://schemas.microsoft.com/office/powerpoint/2010/main" val="1228610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a Graph</a:t>
            </a:r>
          </a:p>
        </p:txBody>
      </p:sp>
      <p:sp>
        <p:nvSpPr>
          <p:cNvPr id="3" name="Content Placeholder 2"/>
          <p:cNvSpPr>
            <a:spLocks noGrp="1"/>
          </p:cNvSpPr>
          <p:nvPr>
            <p:ph idx="1"/>
          </p:nvPr>
        </p:nvSpPr>
        <p:spPr>
          <a:xfrm>
            <a:off x="1097280" y="1845733"/>
            <a:ext cx="10058400" cy="4336125"/>
          </a:xfrm>
        </p:spPr>
        <p:txBody>
          <a:bodyPr/>
          <a:lstStyle/>
          <a:p>
            <a:r>
              <a:rPr lang="en-US" sz="2400" b="1" dirty="0"/>
              <a:t>Adjacency Matrix </a:t>
            </a:r>
          </a:p>
          <a:p>
            <a:pPr>
              <a:buFont typeface="Wingdings" panose="05000000000000000000" pitchFamily="2" charset="2"/>
              <a:buChar char="Ø"/>
            </a:pPr>
            <a:r>
              <a:rPr lang="en-US" dirty="0"/>
              <a:t>Adjacency matrix is a sequential representation. </a:t>
            </a:r>
          </a:p>
          <a:p>
            <a:pPr>
              <a:buFont typeface="Wingdings" panose="05000000000000000000" pitchFamily="2" charset="2"/>
              <a:buChar char="Ø"/>
            </a:pPr>
            <a:r>
              <a:rPr lang="en-US" dirty="0"/>
              <a:t>It is used to represent which nodes are adjacent to each other. i.e. is there any edge connecting nodes to a graph. </a:t>
            </a:r>
          </a:p>
          <a:p>
            <a:pPr>
              <a:buFont typeface="Wingdings" panose="05000000000000000000" pitchFamily="2" charset="2"/>
              <a:buChar char="Ø"/>
            </a:pPr>
            <a:r>
              <a:rPr lang="en-US" dirty="0"/>
              <a:t>In this representation, we have to construct a n X n matrix A.</a:t>
            </a:r>
          </a:p>
          <a:p>
            <a:pPr>
              <a:buFont typeface="Wingdings" panose="05000000000000000000" pitchFamily="2" charset="2"/>
              <a:buChar char="Ø"/>
            </a:pPr>
            <a:r>
              <a:rPr lang="en-US" dirty="0"/>
              <a:t>If there is any edge from a vertex </a:t>
            </a:r>
            <a:r>
              <a:rPr lang="en-US" dirty="0" err="1"/>
              <a:t>i</a:t>
            </a:r>
            <a:r>
              <a:rPr lang="en-US" dirty="0"/>
              <a:t> to vertex j, then the corresponding element of A, </a:t>
            </a:r>
            <a:r>
              <a:rPr lang="en-US" dirty="0" err="1"/>
              <a:t>ai,j</a:t>
            </a:r>
            <a:r>
              <a:rPr lang="en-US" dirty="0"/>
              <a:t>=1, otherwise </a:t>
            </a:r>
            <a:r>
              <a:rPr lang="en-US" dirty="0" err="1"/>
              <a:t>ai,j</a:t>
            </a:r>
            <a:r>
              <a:rPr lang="en-US" dirty="0"/>
              <a:t>=0 </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If there is any weighted graph then instead of 1s and </a:t>
            </a:r>
            <a:r>
              <a:rPr lang="en-US" dirty="0" err="1"/>
              <a:t>Os</a:t>
            </a:r>
            <a:r>
              <a:rPr lang="en-US" dirty="0"/>
              <a:t>, we can store the weight of the edge</a:t>
            </a:r>
          </a:p>
          <a:p>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15</a:t>
            </a:fld>
            <a:endParaRPr lang="en-US"/>
          </a:p>
        </p:txBody>
      </p:sp>
      <p:pic>
        <p:nvPicPr>
          <p:cNvPr id="5" name="Picture 4"/>
          <p:cNvPicPr>
            <a:picLocks noChangeAspect="1"/>
          </p:cNvPicPr>
          <p:nvPr/>
        </p:nvPicPr>
        <p:blipFill>
          <a:blip r:embed="rId2"/>
          <a:stretch>
            <a:fillRect/>
          </a:stretch>
        </p:blipFill>
        <p:spPr>
          <a:xfrm>
            <a:off x="3491007" y="4512836"/>
            <a:ext cx="3064339" cy="909169"/>
          </a:xfrm>
          <a:prstGeom prst="rect">
            <a:avLst/>
          </a:prstGeom>
        </p:spPr>
      </p:pic>
    </p:spTree>
    <p:extLst>
      <p:ext uri="{BB962C8B-B14F-4D97-AF65-F5344CB8AC3E}">
        <p14:creationId xmlns:p14="http://schemas.microsoft.com/office/powerpoint/2010/main" val="344609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a Graph</a:t>
            </a:r>
          </a:p>
        </p:txBody>
      </p:sp>
      <p:sp>
        <p:nvSpPr>
          <p:cNvPr id="3" name="Content Placeholder 2"/>
          <p:cNvSpPr>
            <a:spLocks noGrp="1"/>
          </p:cNvSpPr>
          <p:nvPr>
            <p:ph idx="1"/>
          </p:nvPr>
        </p:nvSpPr>
        <p:spPr/>
        <p:txBody>
          <a:bodyPr/>
          <a:lstStyle/>
          <a:p>
            <a:r>
              <a:rPr lang="en-US" sz="2400" b="1" dirty="0"/>
              <a:t>Adjacency Matrix </a:t>
            </a:r>
          </a:p>
          <a:p>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16</a:t>
            </a:fld>
            <a:endParaRPr lang="en-US"/>
          </a:p>
        </p:txBody>
      </p:sp>
      <p:pic>
        <p:nvPicPr>
          <p:cNvPr id="5" name="Picture 4"/>
          <p:cNvPicPr>
            <a:picLocks noChangeAspect="1"/>
          </p:cNvPicPr>
          <p:nvPr/>
        </p:nvPicPr>
        <p:blipFill>
          <a:blip r:embed="rId2"/>
          <a:stretch>
            <a:fillRect/>
          </a:stretch>
        </p:blipFill>
        <p:spPr>
          <a:xfrm>
            <a:off x="1584103" y="2328051"/>
            <a:ext cx="8857270" cy="3980322"/>
          </a:xfrm>
          <a:prstGeom prst="rect">
            <a:avLst/>
          </a:prstGeom>
        </p:spPr>
      </p:pic>
    </p:spTree>
    <p:extLst>
      <p:ext uri="{BB962C8B-B14F-4D97-AF65-F5344CB8AC3E}">
        <p14:creationId xmlns:p14="http://schemas.microsoft.com/office/powerpoint/2010/main" val="51816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a Graph</a:t>
            </a:r>
          </a:p>
        </p:txBody>
      </p:sp>
      <p:sp>
        <p:nvSpPr>
          <p:cNvPr id="3" name="Content Placeholder 2"/>
          <p:cNvSpPr>
            <a:spLocks noGrp="1"/>
          </p:cNvSpPr>
          <p:nvPr>
            <p:ph idx="1"/>
          </p:nvPr>
        </p:nvSpPr>
        <p:spPr/>
        <p:txBody>
          <a:bodyPr/>
          <a:lstStyle/>
          <a:p>
            <a:r>
              <a:rPr lang="en-US" sz="2400" b="1" dirty="0"/>
              <a:t>Incidence matrix</a:t>
            </a:r>
          </a:p>
          <a:p>
            <a:pPr>
              <a:buFont typeface="Wingdings" panose="05000000000000000000" pitchFamily="2" charset="2"/>
              <a:buChar char="Ø"/>
            </a:pPr>
            <a:r>
              <a:rPr lang="en-US" dirty="0"/>
              <a:t>In Incidence matrix representation, graph can be represented using a matrix of size: </a:t>
            </a:r>
          </a:p>
          <a:p>
            <a:pPr>
              <a:buFont typeface="Wingdings" panose="05000000000000000000" pitchFamily="2" charset="2"/>
              <a:buChar char="Ø"/>
            </a:pPr>
            <a:r>
              <a:rPr lang="en-US" dirty="0"/>
              <a:t>Total number of vertices by total number of edges.</a:t>
            </a:r>
          </a:p>
          <a:p>
            <a:pPr>
              <a:buFont typeface="Wingdings" panose="05000000000000000000" pitchFamily="2" charset="2"/>
              <a:buChar char="Ø"/>
            </a:pPr>
            <a:r>
              <a:rPr lang="en-US" dirty="0"/>
              <a:t>It means if a graph has 4 vertices and 6 edges, then it can be represented using a matrix of 4X6 class. In this matrix, columns represent edges and rows represent vertices.</a:t>
            </a:r>
          </a:p>
          <a:p>
            <a:pPr>
              <a:buFont typeface="Wingdings" panose="05000000000000000000" pitchFamily="2" charset="2"/>
              <a:buChar char="Ø"/>
            </a:pPr>
            <a:r>
              <a:rPr lang="en-US" dirty="0"/>
              <a:t>This matrix is filled with either 0 or 1 or -1. Where, </a:t>
            </a:r>
          </a:p>
          <a:p>
            <a:pPr lvl="1">
              <a:buFont typeface="Wingdings" panose="05000000000000000000" pitchFamily="2" charset="2"/>
              <a:buChar char="Ø"/>
            </a:pPr>
            <a:r>
              <a:rPr lang="en-US" dirty="0"/>
              <a:t>0 is used to represent row edge which is not connected to column vertex. </a:t>
            </a:r>
          </a:p>
          <a:p>
            <a:pPr lvl="1">
              <a:buFont typeface="Wingdings" panose="05000000000000000000" pitchFamily="2" charset="2"/>
              <a:buChar char="Ø"/>
            </a:pPr>
            <a:r>
              <a:rPr lang="en-US" dirty="0"/>
              <a:t>1 is used to represent row edge which is connected as outgoing edge to column vertex. </a:t>
            </a:r>
          </a:p>
          <a:p>
            <a:pPr lvl="1">
              <a:buFont typeface="Wingdings" panose="05000000000000000000" pitchFamily="2" charset="2"/>
              <a:buChar char="Ø"/>
            </a:pPr>
            <a:r>
              <a:rPr lang="en-US" dirty="0"/>
              <a:t>-1 is used to represent row edge which is connected as incoming edge to column vertex</a:t>
            </a:r>
          </a:p>
          <a:p>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17</a:t>
            </a:fld>
            <a:endParaRPr lang="en-US"/>
          </a:p>
        </p:txBody>
      </p:sp>
    </p:spTree>
    <p:extLst>
      <p:ext uri="{BB962C8B-B14F-4D97-AF65-F5344CB8AC3E}">
        <p14:creationId xmlns:p14="http://schemas.microsoft.com/office/powerpoint/2010/main" val="2156646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a Graph</a:t>
            </a:r>
          </a:p>
        </p:txBody>
      </p:sp>
      <p:sp>
        <p:nvSpPr>
          <p:cNvPr id="4" name="Slide Number Placeholder 3"/>
          <p:cNvSpPr>
            <a:spLocks noGrp="1"/>
          </p:cNvSpPr>
          <p:nvPr>
            <p:ph type="sldNum" sz="quarter" idx="12"/>
          </p:nvPr>
        </p:nvSpPr>
        <p:spPr/>
        <p:txBody>
          <a:bodyPr/>
          <a:lstStyle/>
          <a:p>
            <a:fld id="{CEA14038-B5DE-4004-9A87-ACD0965ADC27}" type="slidenum">
              <a:rPr lang="en-US" smtClean="0"/>
              <a:t>18</a:t>
            </a:fld>
            <a:endParaRPr lang="en-US"/>
          </a:p>
        </p:txBody>
      </p:sp>
      <p:sp>
        <p:nvSpPr>
          <p:cNvPr id="6" name="Content Placeholder 5"/>
          <p:cNvSpPr>
            <a:spLocks noGrp="1"/>
          </p:cNvSpPr>
          <p:nvPr>
            <p:ph idx="1"/>
          </p:nvPr>
        </p:nvSpPr>
        <p:spPr/>
        <p:txBody>
          <a:bodyPr/>
          <a:lstStyle/>
          <a:p>
            <a:r>
              <a:rPr lang="en-US" sz="2400" b="1" dirty="0"/>
              <a:t>Incidence matrix</a:t>
            </a:r>
          </a:p>
          <a:p>
            <a:endParaRPr lang="en-US" dirty="0"/>
          </a:p>
        </p:txBody>
      </p:sp>
      <p:pic>
        <p:nvPicPr>
          <p:cNvPr id="7" name="Picture 6"/>
          <p:cNvPicPr>
            <a:picLocks noChangeAspect="1"/>
          </p:cNvPicPr>
          <p:nvPr/>
        </p:nvPicPr>
        <p:blipFill>
          <a:blip r:embed="rId2"/>
          <a:stretch>
            <a:fillRect/>
          </a:stretch>
        </p:blipFill>
        <p:spPr>
          <a:xfrm>
            <a:off x="2630805" y="2358394"/>
            <a:ext cx="6991350" cy="3510700"/>
          </a:xfrm>
          <a:prstGeom prst="rect">
            <a:avLst/>
          </a:prstGeom>
        </p:spPr>
      </p:pic>
    </p:spTree>
    <p:extLst>
      <p:ext uri="{BB962C8B-B14F-4D97-AF65-F5344CB8AC3E}">
        <p14:creationId xmlns:p14="http://schemas.microsoft.com/office/powerpoint/2010/main" val="1346592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a Graph</a:t>
            </a:r>
          </a:p>
        </p:txBody>
      </p:sp>
      <p:sp>
        <p:nvSpPr>
          <p:cNvPr id="3" name="Content Placeholder 2"/>
          <p:cNvSpPr>
            <a:spLocks noGrp="1"/>
          </p:cNvSpPr>
          <p:nvPr>
            <p:ph idx="1"/>
          </p:nvPr>
        </p:nvSpPr>
        <p:spPr>
          <a:xfrm>
            <a:off x="1097280" y="1845734"/>
            <a:ext cx="10058400" cy="2494446"/>
          </a:xfrm>
        </p:spPr>
        <p:txBody>
          <a:bodyPr>
            <a:normAutofit fontScale="92500" lnSpcReduction="10000"/>
          </a:bodyPr>
          <a:lstStyle/>
          <a:p>
            <a:r>
              <a:rPr lang="en-US" sz="2400" b="1" dirty="0"/>
              <a:t>Adjacency List</a:t>
            </a:r>
          </a:p>
          <a:p>
            <a:pPr>
              <a:buFont typeface="Wingdings" panose="05000000000000000000" pitchFamily="2" charset="2"/>
              <a:buChar char="Ø"/>
            </a:pPr>
            <a:r>
              <a:rPr lang="en-US" dirty="0"/>
              <a:t>Adjacency list is a linked representation. </a:t>
            </a:r>
          </a:p>
          <a:p>
            <a:pPr>
              <a:buFont typeface="Wingdings" panose="05000000000000000000" pitchFamily="2" charset="2"/>
              <a:buChar char="Ø"/>
            </a:pPr>
            <a:r>
              <a:rPr lang="en-US" dirty="0"/>
              <a:t>In this representation, for each vertex in the graph, we maintain the list of its neighbors. It means, every vertex of the graph contains list of its adjacent vertices.</a:t>
            </a:r>
          </a:p>
          <a:p>
            <a:pPr>
              <a:buFont typeface="Wingdings" panose="05000000000000000000" pitchFamily="2" charset="2"/>
              <a:buChar char="Ø"/>
            </a:pPr>
            <a:r>
              <a:rPr lang="en-US" dirty="0"/>
              <a:t>We have an array of vertices which is indexed by the vertex number and for each vertex v, the corresponding array element points to a singly linked list of neighbors of v.</a:t>
            </a:r>
          </a:p>
          <a:p>
            <a:pPr>
              <a:buFont typeface="Wingdings" panose="05000000000000000000" pitchFamily="2" charset="2"/>
              <a:buChar char="Ø"/>
            </a:pPr>
            <a:r>
              <a:rPr lang="en-US" dirty="0"/>
              <a:t> Let's see the following directed graph representation implemented using linked list:</a:t>
            </a:r>
          </a:p>
        </p:txBody>
      </p:sp>
      <p:sp>
        <p:nvSpPr>
          <p:cNvPr id="4" name="Slide Number Placeholder 3"/>
          <p:cNvSpPr>
            <a:spLocks noGrp="1"/>
          </p:cNvSpPr>
          <p:nvPr>
            <p:ph type="sldNum" sz="quarter" idx="12"/>
          </p:nvPr>
        </p:nvSpPr>
        <p:spPr/>
        <p:txBody>
          <a:bodyPr/>
          <a:lstStyle/>
          <a:p>
            <a:fld id="{CEA14038-B5DE-4004-9A87-ACD0965ADC27}" type="slidenum">
              <a:rPr lang="en-US" smtClean="0"/>
              <a:t>19</a:t>
            </a:fld>
            <a:endParaRPr lang="en-US"/>
          </a:p>
        </p:txBody>
      </p:sp>
      <p:pic>
        <p:nvPicPr>
          <p:cNvPr id="5" name="Picture 4"/>
          <p:cNvPicPr>
            <a:picLocks noChangeAspect="1"/>
          </p:cNvPicPr>
          <p:nvPr/>
        </p:nvPicPr>
        <p:blipFill>
          <a:blip r:embed="rId2"/>
          <a:stretch>
            <a:fillRect/>
          </a:stretch>
        </p:blipFill>
        <p:spPr>
          <a:xfrm>
            <a:off x="2875074" y="4448554"/>
            <a:ext cx="5772150" cy="1714500"/>
          </a:xfrm>
          <a:prstGeom prst="rect">
            <a:avLst/>
          </a:prstGeom>
        </p:spPr>
      </p:pic>
    </p:spTree>
    <p:extLst>
      <p:ext uri="{BB962C8B-B14F-4D97-AF65-F5344CB8AC3E}">
        <p14:creationId xmlns:p14="http://schemas.microsoft.com/office/powerpoint/2010/main" val="221666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A Graph is a non-linear data structure consisting of vertices and edges. </a:t>
            </a:r>
          </a:p>
          <a:p>
            <a:pPr lvl="1">
              <a:buFont typeface="Wingdings" panose="05000000000000000000" pitchFamily="2" charset="2"/>
              <a:buChar char="Ø"/>
            </a:pPr>
            <a:r>
              <a:rPr lang="en-US" dirty="0"/>
              <a:t>The vertices are sometimes also referred to as nodes and </a:t>
            </a:r>
          </a:p>
          <a:p>
            <a:pPr lvl="1">
              <a:buFont typeface="Wingdings" panose="05000000000000000000" pitchFamily="2" charset="2"/>
              <a:buChar char="Ø"/>
            </a:pPr>
            <a:r>
              <a:rPr lang="en-US" dirty="0"/>
              <a:t>the edges are lines or arcs that connect any two nodes in the graph. </a:t>
            </a:r>
          </a:p>
          <a:p>
            <a:pPr>
              <a:buFont typeface="Wingdings" panose="05000000000000000000" pitchFamily="2" charset="2"/>
              <a:buChar char="Ø"/>
            </a:pPr>
            <a:r>
              <a:rPr lang="en-US" dirty="0"/>
              <a:t>More precisely, a graph is a data structure (V, E) that consists of</a:t>
            </a:r>
          </a:p>
          <a:p>
            <a:pPr lvl="1">
              <a:buFont typeface="Wingdings" panose="05000000000000000000" pitchFamily="2" charset="2"/>
              <a:buChar char="Ø"/>
            </a:pPr>
            <a:r>
              <a:rPr lang="en-US" dirty="0"/>
              <a:t>A collection of vertices V</a:t>
            </a:r>
          </a:p>
          <a:p>
            <a:pPr lvl="1">
              <a:buFont typeface="Wingdings" panose="05000000000000000000" pitchFamily="2" charset="2"/>
              <a:buChar char="Ø"/>
            </a:pPr>
            <a:r>
              <a:rPr lang="en-US" dirty="0"/>
              <a:t>A collection of edges E, represented as ordered pairs of vertices (</a:t>
            </a:r>
            <a:r>
              <a:rPr lang="en-US" dirty="0" err="1"/>
              <a:t>u,v</a:t>
            </a:r>
            <a:r>
              <a:rPr lang="en-US" dirty="0"/>
              <a:t>)</a:t>
            </a:r>
          </a:p>
          <a:p>
            <a:pPr>
              <a:buFont typeface="Wingdings" panose="05000000000000000000" pitchFamily="2" charset="2"/>
              <a:buChar char="Ø"/>
            </a:pPr>
            <a:r>
              <a:rPr lang="en-US" dirty="0"/>
              <a:t>Many natural problems can be explained using graph for example modeling road network, electronic circuits, etc. </a:t>
            </a:r>
          </a:p>
          <a:p>
            <a:pPr>
              <a:buFont typeface="Wingdings" panose="05000000000000000000" pitchFamily="2" charset="2"/>
              <a:buChar char="Ø"/>
            </a:pPr>
            <a:r>
              <a:rPr lang="en-US" dirty="0"/>
              <a:t>The example below shows the road network.</a:t>
            </a:r>
          </a:p>
        </p:txBody>
      </p:sp>
      <p:sp>
        <p:nvSpPr>
          <p:cNvPr id="4" name="Slide Number Placeholder 3"/>
          <p:cNvSpPr>
            <a:spLocks noGrp="1"/>
          </p:cNvSpPr>
          <p:nvPr>
            <p:ph type="sldNum" sz="quarter" idx="12"/>
          </p:nvPr>
        </p:nvSpPr>
        <p:spPr/>
        <p:txBody>
          <a:bodyPr/>
          <a:lstStyle/>
          <a:p>
            <a:fld id="{CEA14038-B5DE-4004-9A87-ACD0965ADC27}" type="slidenum">
              <a:rPr lang="en-US" smtClean="0"/>
              <a:t>2</a:t>
            </a:fld>
            <a:endParaRPr lang="en-US"/>
          </a:p>
        </p:txBody>
      </p:sp>
      <p:pic>
        <p:nvPicPr>
          <p:cNvPr id="5" name="Picture 4"/>
          <p:cNvPicPr>
            <a:picLocks noChangeAspect="1"/>
          </p:cNvPicPr>
          <p:nvPr/>
        </p:nvPicPr>
        <p:blipFill>
          <a:blip r:embed="rId2"/>
          <a:stretch>
            <a:fillRect/>
          </a:stretch>
        </p:blipFill>
        <p:spPr>
          <a:xfrm>
            <a:off x="6573658" y="4583290"/>
            <a:ext cx="2676525" cy="1581150"/>
          </a:xfrm>
          <a:prstGeom prst="rect">
            <a:avLst/>
          </a:prstGeom>
        </p:spPr>
      </p:pic>
    </p:spTree>
    <p:extLst>
      <p:ext uri="{BB962C8B-B14F-4D97-AF65-F5344CB8AC3E}">
        <p14:creationId xmlns:p14="http://schemas.microsoft.com/office/powerpoint/2010/main" val="3442429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Transitive Closure property of graph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panose="05000000000000000000" pitchFamily="2" charset="2"/>
                  <a:buChar char="Ø"/>
                </a:pPr>
                <a:r>
                  <a:rPr lang="en-US" dirty="0"/>
                  <a:t>Transitive Closure is the reachability matrix to reach from vertex u to vertex v of a graph. One graph is given, we have to find a vertex v which is reachable from another vertex u, for all vertex pairs (u, v).</a:t>
                </a:r>
              </a:p>
              <a:p>
                <a:pPr>
                  <a:buFont typeface="Wingdings" panose="05000000000000000000" pitchFamily="2" charset="2"/>
                  <a:buChar char="Ø"/>
                </a:pPr>
                <a:r>
                  <a:rPr lang="en-US" dirty="0"/>
                  <a:t>The final matrix is the Boolean type. When there is a value 1 for vertex u to vertex v, it means that there is at least one path from u to v.</a:t>
                </a:r>
              </a:p>
              <a:p>
                <a:pPr>
                  <a:buFont typeface="Wingdings" panose="05000000000000000000" pitchFamily="2" charset="2"/>
                  <a:buChar char="Ø"/>
                </a:pPr>
                <a:r>
                  <a:rPr lang="en-US" altLang="en-US" dirty="0">
                    <a:solidFill>
                      <a:srgbClr val="000000"/>
                    </a:solidFill>
                  </a:rPr>
                  <a:t>The matrix of transitive closure for the graph is</a:t>
                </a:r>
                <a:r>
                  <a:rPr lang="en-US" altLang="en-US" dirty="0">
                    <a:solidFill>
                      <a:schemeClr val="tx1"/>
                    </a:solidFill>
                  </a:rPr>
                  <a:t> :</a:t>
                </a:r>
              </a:p>
              <a:p>
                <a:pPr lvl="1">
                  <a:buFont typeface="Wingdings" panose="05000000000000000000" pitchFamily="2" charset="2"/>
                  <a:buChar char="Ø"/>
                </a:pPr>
                <a14:m>
                  <m:oMath xmlns:m="http://schemas.openxmlformats.org/officeDocument/2006/math">
                    <m:m>
                      <m:mPr>
                        <m:mcs>
                          <m:mc>
                            <m:mcPr>
                              <m:count m:val="2"/>
                              <m:mcJc m:val="center"/>
                            </m:mcPr>
                          </m:mc>
                        </m:mcs>
                        <m:ctrlPr>
                          <a:rPr lang="en-US" altLang="en-US" sz="2200" i="1" smtClean="0">
                            <a:solidFill>
                              <a:schemeClr val="tx1"/>
                            </a:solidFill>
                            <a:latin typeface="Cambria Math" panose="02040503050406030204" pitchFamily="18" charset="0"/>
                          </a:rPr>
                        </m:ctrlPr>
                      </m:mPr>
                      <m:mr>
                        <m:e>
                          <m:m>
                            <m:mPr>
                              <m:mcs>
                                <m:mc>
                                  <m:mcPr>
                                    <m:count m:val="2"/>
                                    <m:mcJc m:val="center"/>
                                  </m:mcPr>
                                </m:mc>
                              </m:mcs>
                              <m:ctrlPr>
                                <a:rPr lang="en-US" altLang="en-US" sz="2200" i="1" smtClean="0">
                                  <a:solidFill>
                                    <a:schemeClr val="tx1"/>
                                  </a:solidFill>
                                  <a:latin typeface="Cambria Math" panose="02040503050406030204" pitchFamily="18" charset="0"/>
                                </a:rPr>
                              </m:ctrlPr>
                            </m:mPr>
                            <m:mr>
                              <m:e>
                                <m:r>
                                  <m:rPr>
                                    <m:brk m:alnAt="7"/>
                                  </m:rPr>
                                  <a:rPr lang="en-US" altLang="en-US" sz="2200" b="0" i="1" smtClean="0">
                                    <a:solidFill>
                                      <a:schemeClr val="tx1"/>
                                    </a:solidFill>
                                    <a:latin typeface="Cambria Math" panose="02040503050406030204" pitchFamily="18" charset="0"/>
                                  </a:rPr>
                                  <m:t>0</m:t>
                                </m:r>
                              </m:e>
                              <m:e>
                                <m:r>
                                  <a:rPr lang="en-US" altLang="en-US" sz="2200" b="0" i="1" smtClean="0">
                                    <a:solidFill>
                                      <a:schemeClr val="tx1"/>
                                    </a:solidFill>
                                    <a:latin typeface="Cambria Math" panose="02040503050406030204" pitchFamily="18" charset="0"/>
                                  </a:rPr>
                                  <m:t>1</m:t>
                                </m:r>
                              </m:e>
                            </m:mr>
                          </m:m>
                        </m:e>
                        <m:e>
                          <m:m>
                            <m:mPr>
                              <m:mcs>
                                <m:mc>
                                  <m:mcPr>
                                    <m:count m:val="2"/>
                                    <m:mcJc m:val="center"/>
                                  </m:mcPr>
                                </m:mc>
                              </m:mcs>
                              <m:ctrlPr>
                                <a:rPr lang="en-US" altLang="en-US" sz="2200" i="1" smtClean="0">
                                  <a:solidFill>
                                    <a:schemeClr val="tx1"/>
                                  </a:solidFill>
                                  <a:latin typeface="Cambria Math" panose="02040503050406030204" pitchFamily="18" charset="0"/>
                                </a:rPr>
                              </m:ctrlPr>
                            </m:mPr>
                            <m:mr>
                              <m:e>
                                <m:r>
                                  <m:rPr>
                                    <m:brk m:alnAt="7"/>
                                  </m:rPr>
                                  <a:rPr lang="en-US" altLang="en-US" sz="2200" b="0" i="1" smtClean="0">
                                    <a:solidFill>
                                      <a:schemeClr val="tx1"/>
                                    </a:solidFill>
                                    <a:latin typeface="Cambria Math" panose="02040503050406030204" pitchFamily="18" charset="0"/>
                                  </a:rPr>
                                  <m:t>2</m:t>
                                </m:r>
                              </m:e>
                              <m:e>
                                <m:r>
                                  <a:rPr lang="en-US" altLang="en-US" sz="2200" b="0" i="1" smtClean="0">
                                    <a:solidFill>
                                      <a:schemeClr val="tx1"/>
                                    </a:solidFill>
                                    <a:latin typeface="Cambria Math" panose="02040503050406030204" pitchFamily="18" charset="0"/>
                                  </a:rPr>
                                  <m:t>3</m:t>
                                </m:r>
                              </m:e>
                            </m:mr>
                          </m:m>
                        </m:e>
                      </m:mr>
                    </m:m>
                  </m:oMath>
                </a14:m>
                <a:endParaRPr lang="en-US" altLang="en-US" sz="2200" dirty="0">
                  <a:solidFill>
                    <a:schemeClr val="tx1"/>
                  </a:solidFill>
                </a:endParaRPr>
              </a:p>
              <a:p>
                <a:pPr>
                  <a:buFont typeface="Wingdings" panose="05000000000000000000" pitchFamily="2" charset="2"/>
                  <a:buChar char="Ø"/>
                </a:pPr>
                <a14:m>
                  <m:oMath xmlns:m="http://schemas.openxmlformats.org/officeDocument/2006/math">
                    <m:m>
                      <m:mPr>
                        <m:mcs>
                          <m:mc>
                            <m:mcPr>
                              <m:count m:val="1"/>
                              <m:mcJc m:val="center"/>
                            </m:mcPr>
                          </m:mc>
                        </m:mcs>
                        <m:ctrlPr>
                          <a:rPr lang="en-US" altLang="en-US" i="1" smtClean="0">
                            <a:solidFill>
                              <a:schemeClr val="tx1"/>
                            </a:solidFill>
                            <a:latin typeface="Cambria Math" panose="02040503050406030204" pitchFamily="18" charset="0"/>
                          </a:rPr>
                        </m:ctrlPr>
                      </m:mPr>
                      <m:mr>
                        <m:e>
                          <m:m>
                            <m:mPr>
                              <m:mcs>
                                <m:mc>
                                  <m:mcPr>
                                    <m:count m:val="1"/>
                                    <m:mcJc m:val="center"/>
                                  </m:mcPr>
                                </m:mc>
                              </m:mcs>
                              <m:ctrlPr>
                                <a:rPr lang="en-US" altLang="en-US" i="1" smtClean="0">
                                  <a:solidFill>
                                    <a:schemeClr val="tx1"/>
                                  </a:solidFill>
                                  <a:latin typeface="Cambria Math" panose="02040503050406030204" pitchFamily="18" charset="0"/>
                                </a:rPr>
                              </m:ctrlPr>
                            </m:mPr>
                            <m:mr>
                              <m:e>
                                <m:r>
                                  <m:rPr>
                                    <m:brk m:alnAt="7"/>
                                  </m:rPr>
                                  <a:rPr lang="en-US" altLang="en-US" b="0" i="1" smtClean="0">
                                    <a:solidFill>
                                      <a:schemeClr val="tx1"/>
                                    </a:solidFill>
                                    <a:latin typeface="Cambria Math" panose="02040503050406030204" pitchFamily="18" charset="0"/>
                                  </a:rPr>
                                  <m:t>0</m:t>
                                </m:r>
                              </m:e>
                            </m:mr>
                            <m:mr>
                              <m:e>
                                <m:r>
                                  <a:rPr lang="en-US" altLang="en-US" b="0" i="1" smtClean="0">
                                    <a:solidFill>
                                      <a:schemeClr val="tx1"/>
                                    </a:solidFill>
                                    <a:latin typeface="Cambria Math" panose="02040503050406030204" pitchFamily="18" charset="0"/>
                                  </a:rPr>
                                  <m:t>1</m:t>
                                </m:r>
                              </m:e>
                            </m:mr>
                          </m:m>
                        </m:e>
                      </m:mr>
                      <m:mr>
                        <m:e>
                          <m:r>
                            <a:rPr lang="en-US" altLang="en-US" b="0" i="1" smtClean="0">
                              <a:solidFill>
                                <a:schemeClr val="tx1"/>
                              </a:solidFill>
                              <a:latin typeface="Cambria Math" panose="02040503050406030204" pitchFamily="18" charset="0"/>
                            </a:rPr>
                            <m:t>2</m:t>
                          </m:r>
                        </m:e>
                      </m:mr>
                      <m:mr>
                        <m:e>
                          <m:r>
                            <a:rPr lang="en-US" altLang="en-US" b="0" i="1" smtClean="0">
                              <a:solidFill>
                                <a:schemeClr val="tx1"/>
                              </a:solidFill>
                              <a:latin typeface="Cambria Math" panose="02040503050406030204" pitchFamily="18" charset="0"/>
                            </a:rPr>
                            <m:t>3</m:t>
                          </m:r>
                        </m:e>
                      </m:mr>
                    </m:m>
                    <m:d>
                      <m:dPr>
                        <m:begChr m:val="["/>
                        <m:endChr m:val="]"/>
                        <m:ctrlPr>
                          <a:rPr lang="en-US" altLang="en-US" i="1" smtClean="0">
                            <a:solidFill>
                              <a:schemeClr val="tx1"/>
                            </a:solidFill>
                            <a:latin typeface="Cambria Math" panose="02040503050406030204" pitchFamily="18" charset="0"/>
                          </a:rPr>
                        </m:ctrlPr>
                      </m:dPr>
                      <m:e>
                        <m:m>
                          <m:mPr>
                            <m:mcs>
                              <m:mc>
                                <m:mcPr>
                                  <m:count m:val="2"/>
                                  <m:mcJc m:val="center"/>
                                </m:mcPr>
                              </m:mc>
                            </m:mcs>
                            <m:ctrlPr>
                              <a:rPr lang="en-US" altLang="en-US" i="1" smtClean="0">
                                <a:solidFill>
                                  <a:schemeClr val="tx1"/>
                                </a:solidFill>
                                <a:latin typeface="Cambria Math" panose="02040503050406030204" pitchFamily="18" charset="0"/>
                              </a:rPr>
                            </m:ctrlPr>
                          </m:mPr>
                          <m:mr>
                            <m:e>
                              <m:m>
                                <m:mPr>
                                  <m:mcs>
                                    <m:mc>
                                      <m:mcPr>
                                        <m:count m:val="1"/>
                                        <m:mcJc m:val="center"/>
                                      </m:mcPr>
                                    </m:mc>
                                  </m:mcs>
                                  <m:ctrlPr>
                                    <a:rPr lang="en-US" altLang="en-US" i="1" smtClean="0">
                                      <a:solidFill>
                                        <a:schemeClr val="tx1"/>
                                      </a:solidFill>
                                      <a:latin typeface="Cambria Math" panose="02040503050406030204" pitchFamily="18" charset="0"/>
                                    </a:rPr>
                                  </m:ctrlPr>
                                </m:mPr>
                                <m:mr>
                                  <m:e>
                                    <m:r>
                                      <m:rPr>
                                        <m:brk m:alnAt="7"/>
                                      </m:rPr>
                                      <a:rPr lang="en-US" altLang="en-US" b="0" i="1" smtClean="0">
                                        <a:solidFill>
                                          <a:schemeClr val="tx1"/>
                                        </a:solidFill>
                                        <a:latin typeface="Cambria Math" panose="02040503050406030204" pitchFamily="18" charset="0"/>
                                      </a:rPr>
                                      <m:t>1</m:t>
                                    </m:r>
                                  </m:e>
                                </m:mr>
                                <m:mr>
                                  <m:e>
                                    <m:r>
                                      <a:rPr lang="en-US" altLang="en-US" b="0" i="1" smtClean="0">
                                        <a:solidFill>
                                          <a:schemeClr val="tx1"/>
                                        </a:solidFill>
                                        <a:latin typeface="Cambria Math" panose="02040503050406030204" pitchFamily="18" charset="0"/>
                                      </a:rPr>
                                      <m:t>1</m:t>
                                    </m:r>
                                  </m:e>
                                </m:mr>
                                <m:mr>
                                  <m:e>
                                    <m:r>
                                      <a:rPr lang="en-US" altLang="en-US" b="0" i="1" smtClean="0">
                                        <a:solidFill>
                                          <a:schemeClr val="tx1"/>
                                        </a:solidFill>
                                        <a:latin typeface="Cambria Math" panose="02040503050406030204" pitchFamily="18" charset="0"/>
                                      </a:rPr>
                                      <m:t>1</m:t>
                                    </m:r>
                                  </m:e>
                                </m:mr>
                              </m:m>
                            </m:e>
                            <m:e>
                              <m:m>
                                <m:mPr>
                                  <m:mcs>
                                    <m:mc>
                                      <m:mcPr>
                                        <m:count m:val="3"/>
                                        <m:mcJc m:val="center"/>
                                      </m:mcPr>
                                    </m:mc>
                                  </m:mcs>
                                  <m:ctrlPr>
                                    <a:rPr lang="en-US" altLang="en-US" i="1" smtClean="0">
                                      <a:solidFill>
                                        <a:schemeClr val="tx1"/>
                                      </a:solidFill>
                                      <a:latin typeface="Cambria Math" panose="02040503050406030204" pitchFamily="18" charset="0"/>
                                    </a:rPr>
                                  </m:ctrlPr>
                                </m:mPr>
                                <m:mr>
                                  <m:e>
                                    <m:r>
                                      <m:rPr>
                                        <m:brk m:alnAt="7"/>
                                      </m:rPr>
                                      <a:rPr lang="en-US" altLang="en-US" b="0" i="1" smtClean="0">
                                        <a:solidFill>
                                          <a:schemeClr val="tx1"/>
                                        </a:solidFill>
                                        <a:latin typeface="Cambria Math" panose="02040503050406030204" pitchFamily="18" charset="0"/>
                                      </a:rPr>
                                      <m:t>1</m:t>
                                    </m:r>
                                  </m:e>
                                  <m:e>
                                    <m:r>
                                      <a:rPr lang="en-US" altLang="en-US" b="0" i="1" smtClean="0">
                                        <a:solidFill>
                                          <a:schemeClr val="tx1"/>
                                        </a:solidFill>
                                        <a:latin typeface="Cambria Math" panose="02040503050406030204" pitchFamily="18" charset="0"/>
                                      </a:rPr>
                                      <m:t>1</m:t>
                                    </m:r>
                                  </m:e>
                                  <m:e>
                                    <m:r>
                                      <a:rPr lang="en-US" altLang="en-US" b="0" i="1" smtClean="0">
                                        <a:solidFill>
                                          <a:schemeClr val="tx1"/>
                                        </a:solidFill>
                                        <a:latin typeface="Cambria Math" panose="02040503050406030204" pitchFamily="18" charset="0"/>
                                      </a:rPr>
                                      <m:t>1</m:t>
                                    </m:r>
                                  </m:e>
                                </m:mr>
                                <m:mr>
                                  <m:e>
                                    <m:r>
                                      <a:rPr lang="en-US" altLang="en-US" b="0" i="1" smtClean="0">
                                        <a:solidFill>
                                          <a:schemeClr val="tx1"/>
                                        </a:solidFill>
                                        <a:latin typeface="Cambria Math" panose="02040503050406030204" pitchFamily="18" charset="0"/>
                                      </a:rPr>
                                      <m:t>1</m:t>
                                    </m:r>
                                  </m:e>
                                  <m:e>
                                    <m:r>
                                      <a:rPr lang="en-US" altLang="en-US" b="0" i="1" smtClean="0">
                                        <a:solidFill>
                                          <a:schemeClr val="tx1"/>
                                        </a:solidFill>
                                        <a:latin typeface="Cambria Math" panose="02040503050406030204" pitchFamily="18" charset="0"/>
                                      </a:rPr>
                                      <m:t>1</m:t>
                                    </m:r>
                                  </m:e>
                                  <m:e>
                                    <m:r>
                                      <a:rPr lang="en-US" altLang="en-US" b="0" i="1" smtClean="0">
                                        <a:solidFill>
                                          <a:schemeClr val="tx1"/>
                                        </a:solidFill>
                                        <a:latin typeface="Cambria Math" panose="02040503050406030204" pitchFamily="18" charset="0"/>
                                      </a:rPr>
                                      <m:t>1</m:t>
                                    </m:r>
                                  </m:e>
                                </m:mr>
                                <m:mr>
                                  <m:e>
                                    <m:r>
                                      <a:rPr lang="en-US" altLang="en-US" b="0" i="1" smtClean="0">
                                        <a:solidFill>
                                          <a:schemeClr val="tx1"/>
                                        </a:solidFill>
                                        <a:latin typeface="Cambria Math" panose="02040503050406030204" pitchFamily="18" charset="0"/>
                                      </a:rPr>
                                      <m:t>1</m:t>
                                    </m:r>
                                  </m:e>
                                  <m:e>
                                    <m:r>
                                      <a:rPr lang="en-US" altLang="en-US" b="0" i="1" smtClean="0">
                                        <a:solidFill>
                                          <a:schemeClr val="tx1"/>
                                        </a:solidFill>
                                        <a:latin typeface="Cambria Math" panose="02040503050406030204" pitchFamily="18" charset="0"/>
                                      </a:rPr>
                                      <m:t>1</m:t>
                                    </m:r>
                                  </m:e>
                                  <m:e>
                                    <m:r>
                                      <a:rPr lang="en-US" altLang="en-US" b="0" i="1" smtClean="0">
                                        <a:solidFill>
                                          <a:schemeClr val="tx1"/>
                                        </a:solidFill>
                                        <a:latin typeface="Cambria Math" panose="02040503050406030204" pitchFamily="18" charset="0"/>
                                      </a:rPr>
                                      <m:t>1</m:t>
                                    </m:r>
                                  </m:e>
                                </m:mr>
                              </m:m>
                            </m:e>
                          </m:mr>
                          <m:mr>
                            <m:e>
                              <m:r>
                                <a:rPr lang="en-US" altLang="en-US" b="0" i="1" smtClean="0">
                                  <a:solidFill>
                                    <a:schemeClr val="tx1"/>
                                  </a:solidFill>
                                  <a:latin typeface="Cambria Math" panose="02040503050406030204" pitchFamily="18" charset="0"/>
                                </a:rPr>
                                <m:t>0</m:t>
                              </m:r>
                            </m:e>
                            <m:e>
                              <m:m>
                                <m:mPr>
                                  <m:mcs>
                                    <m:mc>
                                      <m:mcPr>
                                        <m:count m:val="3"/>
                                        <m:mcJc m:val="center"/>
                                      </m:mcPr>
                                    </m:mc>
                                  </m:mcs>
                                  <m:ctrlPr>
                                    <a:rPr lang="en-US" altLang="en-US" i="1" smtClean="0">
                                      <a:solidFill>
                                        <a:schemeClr val="tx1"/>
                                      </a:solidFill>
                                      <a:latin typeface="Cambria Math" panose="02040503050406030204" pitchFamily="18" charset="0"/>
                                    </a:rPr>
                                  </m:ctrlPr>
                                </m:mPr>
                                <m:mr>
                                  <m:e>
                                    <m:r>
                                      <m:rPr>
                                        <m:brk m:alnAt="7"/>
                                      </m:rPr>
                                      <a:rPr lang="en-US" altLang="en-US" b="0" i="1" smtClean="0">
                                        <a:solidFill>
                                          <a:schemeClr val="tx1"/>
                                        </a:solidFill>
                                        <a:latin typeface="Cambria Math" panose="02040503050406030204" pitchFamily="18" charset="0"/>
                                      </a:rPr>
                                      <m:t>0</m:t>
                                    </m:r>
                                  </m:e>
                                  <m:e>
                                    <m:r>
                                      <a:rPr lang="en-US" altLang="en-US" b="0" i="1" smtClean="0">
                                        <a:solidFill>
                                          <a:schemeClr val="tx1"/>
                                        </a:solidFill>
                                        <a:latin typeface="Cambria Math" panose="02040503050406030204" pitchFamily="18" charset="0"/>
                                      </a:rPr>
                                      <m:t>0</m:t>
                                    </m:r>
                                  </m:e>
                                  <m:e>
                                    <m:r>
                                      <a:rPr lang="en-US" altLang="en-US" b="0" i="1" smtClean="0">
                                        <a:solidFill>
                                          <a:schemeClr val="tx1"/>
                                        </a:solidFill>
                                        <a:latin typeface="Cambria Math" panose="02040503050406030204" pitchFamily="18" charset="0"/>
                                      </a:rPr>
                                      <m:t>1</m:t>
                                    </m:r>
                                  </m:e>
                                </m:mr>
                              </m:m>
                            </m:e>
                          </m:mr>
                        </m:m>
                      </m:e>
                    </m:d>
                  </m:oMath>
                </a14:m>
                <a:endParaRPr lang="en-US" altLang="en-US" dirty="0">
                  <a:solidFill>
                    <a:schemeClr val="tx1"/>
                  </a:solidFill>
                </a:endParaRPr>
              </a:p>
              <a:p>
                <a:pPr>
                  <a:buFont typeface="Wingdings" panose="05000000000000000000" pitchFamily="2" charset="2"/>
                  <a:buChar char="Ø"/>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55" t="-1667" r="-12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CEA14038-B5DE-4004-9A87-ACD0965ADC27}" type="slidenum">
              <a:rPr lang="en-US" smtClean="0"/>
              <a:t>20</a:t>
            </a:fld>
            <a:endParaRPr lang="en-US"/>
          </a:p>
        </p:txBody>
      </p:sp>
      <p:pic>
        <p:nvPicPr>
          <p:cNvPr id="6" name="Picture 5"/>
          <p:cNvPicPr>
            <a:picLocks noChangeAspect="1"/>
          </p:cNvPicPr>
          <p:nvPr/>
        </p:nvPicPr>
        <p:blipFill>
          <a:blip r:embed="rId3"/>
          <a:stretch>
            <a:fillRect/>
          </a:stretch>
        </p:blipFill>
        <p:spPr>
          <a:xfrm>
            <a:off x="5629208" y="4138010"/>
            <a:ext cx="2066925" cy="1466850"/>
          </a:xfrm>
          <a:prstGeom prst="rect">
            <a:avLst/>
          </a:prstGeom>
        </p:spPr>
      </p:pic>
    </p:spTree>
    <p:extLst>
      <p:ext uri="{BB962C8B-B14F-4D97-AF65-F5344CB8AC3E}">
        <p14:creationId xmlns:p14="http://schemas.microsoft.com/office/powerpoint/2010/main" val="321555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Warshall's</a:t>
            </a:r>
            <a:r>
              <a:rPr lang="en-US" dirty="0"/>
              <a:t> Algorithm</a:t>
            </a:r>
          </a:p>
        </p:txBody>
      </p:sp>
      <p:pic>
        <p:nvPicPr>
          <p:cNvPr id="5" name="Content Placeholder 4"/>
          <p:cNvPicPr>
            <a:picLocks noGrp="1" noChangeAspect="1"/>
          </p:cNvPicPr>
          <p:nvPr>
            <p:ph idx="1"/>
          </p:nvPr>
        </p:nvPicPr>
        <p:blipFill>
          <a:blip r:embed="rId2"/>
          <a:stretch>
            <a:fillRect/>
          </a:stretch>
        </p:blipFill>
        <p:spPr>
          <a:xfrm>
            <a:off x="1442434" y="1902519"/>
            <a:ext cx="9350062" cy="4253583"/>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21</a:t>
            </a:fld>
            <a:endParaRPr lang="en-US"/>
          </a:p>
        </p:txBody>
      </p:sp>
    </p:spTree>
    <p:extLst>
      <p:ext uri="{BB962C8B-B14F-4D97-AF65-F5344CB8AC3E}">
        <p14:creationId xmlns:p14="http://schemas.microsoft.com/office/powerpoint/2010/main" val="205649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Warshall's</a:t>
            </a:r>
            <a:r>
              <a:rPr lang="en-US" dirty="0"/>
              <a:t> Algorithm</a:t>
            </a:r>
          </a:p>
        </p:txBody>
      </p:sp>
      <p:pic>
        <p:nvPicPr>
          <p:cNvPr id="5" name="Content Placeholder 4"/>
          <p:cNvPicPr>
            <a:picLocks noGrp="1" noChangeAspect="1"/>
          </p:cNvPicPr>
          <p:nvPr>
            <p:ph idx="1"/>
          </p:nvPr>
        </p:nvPicPr>
        <p:blipFill>
          <a:blip r:embed="rId2"/>
          <a:stretch>
            <a:fillRect/>
          </a:stretch>
        </p:blipFill>
        <p:spPr>
          <a:xfrm>
            <a:off x="1300766" y="1846263"/>
            <a:ext cx="9556124" cy="4335596"/>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22</a:t>
            </a:fld>
            <a:endParaRPr lang="en-US"/>
          </a:p>
        </p:txBody>
      </p:sp>
    </p:spTree>
    <p:extLst>
      <p:ext uri="{BB962C8B-B14F-4D97-AF65-F5344CB8AC3E}">
        <p14:creationId xmlns:p14="http://schemas.microsoft.com/office/powerpoint/2010/main" val="289657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Warshall's</a:t>
            </a:r>
            <a:r>
              <a:rPr lang="en-US" dirty="0"/>
              <a:t> Algorithm</a:t>
            </a:r>
          </a:p>
        </p:txBody>
      </p:sp>
      <p:pic>
        <p:nvPicPr>
          <p:cNvPr id="5" name="Content Placeholder 4"/>
          <p:cNvPicPr>
            <a:picLocks noGrp="1" noChangeAspect="1"/>
          </p:cNvPicPr>
          <p:nvPr>
            <p:ph idx="1"/>
          </p:nvPr>
        </p:nvPicPr>
        <p:blipFill>
          <a:blip r:embed="rId2"/>
          <a:stretch>
            <a:fillRect/>
          </a:stretch>
        </p:blipFill>
        <p:spPr>
          <a:xfrm>
            <a:off x="1210615" y="2019299"/>
            <a:ext cx="9594760" cy="4072407"/>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23</a:t>
            </a:fld>
            <a:endParaRPr lang="en-US"/>
          </a:p>
        </p:txBody>
      </p:sp>
    </p:spTree>
    <p:extLst>
      <p:ext uri="{BB962C8B-B14F-4D97-AF65-F5344CB8AC3E}">
        <p14:creationId xmlns:p14="http://schemas.microsoft.com/office/powerpoint/2010/main" val="4235275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Warshall's</a:t>
            </a:r>
            <a:r>
              <a:rPr lang="en-US" dirty="0"/>
              <a:t> Algorithm</a:t>
            </a:r>
          </a:p>
        </p:txBody>
      </p:sp>
      <p:pic>
        <p:nvPicPr>
          <p:cNvPr id="5" name="Content Placeholder 4"/>
          <p:cNvPicPr>
            <a:picLocks noGrp="1" noChangeAspect="1"/>
          </p:cNvPicPr>
          <p:nvPr>
            <p:ph idx="1"/>
          </p:nvPr>
        </p:nvPicPr>
        <p:blipFill>
          <a:blip r:embed="rId2"/>
          <a:stretch>
            <a:fillRect/>
          </a:stretch>
        </p:blipFill>
        <p:spPr>
          <a:xfrm>
            <a:off x="1275008" y="1995488"/>
            <a:ext cx="9581882" cy="4199250"/>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24</a:t>
            </a:fld>
            <a:endParaRPr lang="en-US"/>
          </a:p>
        </p:txBody>
      </p:sp>
    </p:spTree>
    <p:extLst>
      <p:ext uri="{BB962C8B-B14F-4D97-AF65-F5344CB8AC3E}">
        <p14:creationId xmlns:p14="http://schemas.microsoft.com/office/powerpoint/2010/main" val="2483982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Warshall's</a:t>
            </a:r>
            <a:r>
              <a:rPr lang="en-US" dirty="0"/>
              <a:t> Algorithm</a:t>
            </a:r>
          </a:p>
        </p:txBody>
      </p:sp>
      <p:pic>
        <p:nvPicPr>
          <p:cNvPr id="5" name="Content Placeholder 4"/>
          <p:cNvPicPr>
            <a:picLocks noGrp="1" noChangeAspect="1"/>
          </p:cNvPicPr>
          <p:nvPr>
            <p:ph idx="1"/>
          </p:nvPr>
        </p:nvPicPr>
        <p:blipFill>
          <a:blip r:embed="rId2"/>
          <a:stretch>
            <a:fillRect/>
          </a:stretch>
        </p:blipFill>
        <p:spPr>
          <a:xfrm>
            <a:off x="1944710" y="2115556"/>
            <a:ext cx="8251961" cy="3667057"/>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25</a:t>
            </a:fld>
            <a:endParaRPr lang="en-US"/>
          </a:p>
        </p:txBody>
      </p:sp>
    </p:spTree>
    <p:extLst>
      <p:ext uri="{BB962C8B-B14F-4D97-AF65-F5344CB8AC3E}">
        <p14:creationId xmlns:p14="http://schemas.microsoft.com/office/powerpoint/2010/main" val="285612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Warshall's</a:t>
            </a:r>
            <a:r>
              <a:rPr lang="en-US" dirty="0"/>
              <a:t> Algorithm</a:t>
            </a:r>
          </a:p>
        </p:txBody>
      </p:sp>
      <p:pic>
        <p:nvPicPr>
          <p:cNvPr id="5" name="Content Placeholder 4"/>
          <p:cNvPicPr>
            <a:picLocks noGrp="1" noChangeAspect="1"/>
          </p:cNvPicPr>
          <p:nvPr>
            <p:ph idx="1"/>
          </p:nvPr>
        </p:nvPicPr>
        <p:blipFill>
          <a:blip r:embed="rId2"/>
          <a:stretch>
            <a:fillRect/>
          </a:stretch>
        </p:blipFill>
        <p:spPr>
          <a:xfrm>
            <a:off x="1097280" y="1846263"/>
            <a:ext cx="9919307" cy="4438627"/>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26</a:t>
            </a:fld>
            <a:endParaRPr lang="en-US"/>
          </a:p>
        </p:txBody>
      </p:sp>
    </p:spTree>
    <p:extLst>
      <p:ext uri="{BB962C8B-B14F-4D97-AF65-F5344CB8AC3E}">
        <p14:creationId xmlns:p14="http://schemas.microsoft.com/office/powerpoint/2010/main" val="4117715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Traversal</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dirty="0"/>
              <a:t>Graph traversal is a technique used to search for a vertex in a graph. </a:t>
            </a:r>
          </a:p>
          <a:p>
            <a:pPr>
              <a:buFont typeface="Wingdings" panose="05000000000000000000" pitchFamily="2" charset="2"/>
              <a:buChar char="Ø"/>
            </a:pPr>
            <a:r>
              <a:rPr lang="en-US" dirty="0"/>
              <a:t>It is also used to decide the order of vertices to be visited in the search process. </a:t>
            </a:r>
          </a:p>
          <a:p>
            <a:pPr>
              <a:buFont typeface="Wingdings" panose="05000000000000000000" pitchFamily="2" charset="2"/>
              <a:buChar char="Ø"/>
            </a:pPr>
            <a:r>
              <a:rPr lang="en-US" dirty="0"/>
              <a:t>A graph traversal finds the edges to be used in the search process without creating loops. </a:t>
            </a:r>
          </a:p>
          <a:p>
            <a:pPr lvl="1">
              <a:buFont typeface="Wingdings" panose="05000000000000000000" pitchFamily="2" charset="2"/>
              <a:buChar char="Ø"/>
            </a:pPr>
            <a:r>
              <a:rPr lang="en-US" sz="2000" dirty="0"/>
              <a:t>This means that, with graph traversal, we can visit all the vertices of the graph without getting into a looping path. </a:t>
            </a:r>
          </a:p>
          <a:p>
            <a:pPr>
              <a:buFont typeface="Wingdings" panose="05000000000000000000" pitchFamily="2" charset="2"/>
              <a:buChar char="Ø"/>
            </a:pPr>
            <a:r>
              <a:rPr lang="en-US" dirty="0"/>
              <a:t>There are two graph traversal techniques:</a:t>
            </a:r>
          </a:p>
          <a:p>
            <a:pPr lvl="1">
              <a:buFont typeface="Wingdings" panose="05000000000000000000" pitchFamily="2" charset="2"/>
              <a:buChar char="Ø"/>
            </a:pPr>
            <a:r>
              <a:rPr lang="en-US" sz="2000" dirty="0"/>
              <a:t>DFS (depth first search) </a:t>
            </a:r>
          </a:p>
          <a:p>
            <a:pPr lvl="1">
              <a:buFont typeface="Wingdings" panose="05000000000000000000" pitchFamily="2" charset="2"/>
              <a:buChar char="Ø"/>
            </a:pPr>
            <a:r>
              <a:rPr lang="en-US" sz="2000" dirty="0"/>
              <a:t>BFS (breadth first search)</a:t>
            </a:r>
          </a:p>
        </p:txBody>
      </p:sp>
      <p:sp>
        <p:nvSpPr>
          <p:cNvPr id="4" name="Slide Number Placeholder 3"/>
          <p:cNvSpPr>
            <a:spLocks noGrp="1"/>
          </p:cNvSpPr>
          <p:nvPr>
            <p:ph type="sldNum" sz="quarter" idx="12"/>
          </p:nvPr>
        </p:nvSpPr>
        <p:spPr/>
        <p:txBody>
          <a:bodyPr/>
          <a:lstStyle/>
          <a:p>
            <a:fld id="{CEA14038-B5DE-4004-9A87-ACD0965ADC27}" type="slidenum">
              <a:rPr lang="en-US" smtClean="0"/>
              <a:t>27</a:t>
            </a:fld>
            <a:endParaRPr lang="en-US"/>
          </a:p>
        </p:txBody>
      </p:sp>
    </p:spTree>
    <p:extLst>
      <p:ext uri="{BB962C8B-B14F-4D97-AF65-F5344CB8AC3E}">
        <p14:creationId xmlns:p14="http://schemas.microsoft.com/office/powerpoint/2010/main" val="191789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a:t>
            </a:r>
          </a:p>
        </p:txBody>
      </p:sp>
      <p:sp>
        <p:nvSpPr>
          <p:cNvPr id="3" name="Content Placeholder 2"/>
          <p:cNvSpPr>
            <a:spLocks noGrp="1"/>
          </p:cNvSpPr>
          <p:nvPr>
            <p:ph idx="1"/>
          </p:nvPr>
        </p:nvSpPr>
        <p:spPr>
          <a:xfrm>
            <a:off x="1097280" y="1845733"/>
            <a:ext cx="10058400" cy="4310367"/>
          </a:xfrm>
        </p:spPr>
        <p:txBody>
          <a:bodyPr>
            <a:normAutofit fontScale="92500"/>
          </a:bodyPr>
          <a:lstStyle/>
          <a:p>
            <a:pPr>
              <a:buFont typeface="Wingdings" panose="05000000000000000000" pitchFamily="2" charset="2"/>
              <a:buChar char="Ø"/>
            </a:pPr>
            <a:r>
              <a:rPr lang="en-US" dirty="0"/>
              <a:t>DFS traversal of a graph produces a spanning tree as final result.</a:t>
            </a:r>
          </a:p>
          <a:p>
            <a:pPr>
              <a:buFont typeface="Wingdings" panose="05000000000000000000" pitchFamily="2" charset="2"/>
              <a:buChar char="Ø"/>
            </a:pPr>
            <a:r>
              <a:rPr lang="en-US" dirty="0"/>
              <a:t>Spanning Tree is a graph without loops. </a:t>
            </a:r>
          </a:p>
          <a:p>
            <a:pPr>
              <a:buFont typeface="Wingdings" panose="05000000000000000000" pitchFamily="2" charset="2"/>
              <a:buChar char="Ø"/>
            </a:pPr>
            <a:r>
              <a:rPr lang="en-US" dirty="0"/>
              <a:t>We use Stack data structure with maximum size of total number of vertices in the graph to implement. </a:t>
            </a:r>
          </a:p>
          <a:p>
            <a:pPr>
              <a:buFont typeface="Wingdings" panose="05000000000000000000" pitchFamily="2" charset="2"/>
              <a:buChar char="Ø"/>
            </a:pPr>
            <a:r>
              <a:rPr lang="en-US" dirty="0"/>
              <a:t>We use the following steps to implement DFS traversal </a:t>
            </a:r>
          </a:p>
          <a:p>
            <a:pPr lvl="1">
              <a:buFont typeface="Wingdings" panose="05000000000000000000" pitchFamily="2" charset="2"/>
              <a:buChar char="Ø"/>
            </a:pPr>
            <a:r>
              <a:rPr lang="en-US" dirty="0"/>
              <a:t>1. Define a stack of size total number of vertices in the graph. </a:t>
            </a:r>
          </a:p>
          <a:p>
            <a:pPr lvl="1">
              <a:buFont typeface="Wingdings" panose="05000000000000000000" pitchFamily="2" charset="2"/>
              <a:buChar char="Ø"/>
            </a:pPr>
            <a:r>
              <a:rPr lang="en-US" dirty="0"/>
              <a:t>2. Select any vertex as starting point for traversal. Visit that vertex and push it on to the Stack.  </a:t>
            </a:r>
          </a:p>
          <a:p>
            <a:pPr lvl="1">
              <a:buFont typeface="Wingdings" panose="05000000000000000000" pitchFamily="2" charset="2"/>
              <a:buChar char="Ø"/>
            </a:pPr>
            <a:r>
              <a:rPr lang="en-US" dirty="0"/>
              <a:t>3. Visit any one of the non-visited adjacent vertices of a vertex which is at the top of stack and push it on to the stack. </a:t>
            </a:r>
          </a:p>
          <a:p>
            <a:pPr lvl="1">
              <a:buFont typeface="Wingdings" panose="05000000000000000000" pitchFamily="2" charset="2"/>
              <a:buChar char="Ø"/>
            </a:pPr>
            <a:r>
              <a:rPr lang="en-US" dirty="0"/>
              <a:t>4. Repeat step 3 until there is no new vertex to be visited from the vertex which is at the top of the stack.</a:t>
            </a:r>
          </a:p>
          <a:p>
            <a:pPr lvl="1">
              <a:buFont typeface="Wingdings" panose="05000000000000000000" pitchFamily="2" charset="2"/>
              <a:buChar char="Ø"/>
            </a:pPr>
            <a:r>
              <a:rPr lang="en-US" dirty="0"/>
              <a:t>5. When there is no new vertex to visit then use back tracking and pop one vertex from the stack. </a:t>
            </a:r>
          </a:p>
          <a:p>
            <a:pPr lvl="1">
              <a:buFont typeface="Wingdings" panose="05000000000000000000" pitchFamily="2" charset="2"/>
              <a:buChar char="Ø"/>
            </a:pPr>
            <a:r>
              <a:rPr lang="en-US" dirty="0"/>
              <a:t>6. Repeat steps 3, 4 and 5 until stack becomes Empty. </a:t>
            </a:r>
          </a:p>
          <a:p>
            <a:pPr lvl="1">
              <a:buFont typeface="Wingdings" panose="05000000000000000000" pitchFamily="2" charset="2"/>
              <a:buChar char="Ø"/>
            </a:pPr>
            <a:r>
              <a:rPr lang="en-US" dirty="0"/>
              <a:t>7. When stack becomes Empty, then produce final spanning tree by removing unused edges from the graph</a:t>
            </a:r>
          </a:p>
        </p:txBody>
      </p:sp>
      <p:sp>
        <p:nvSpPr>
          <p:cNvPr id="4" name="Slide Number Placeholder 3"/>
          <p:cNvSpPr>
            <a:spLocks noGrp="1"/>
          </p:cNvSpPr>
          <p:nvPr>
            <p:ph type="sldNum" sz="quarter" idx="12"/>
          </p:nvPr>
        </p:nvSpPr>
        <p:spPr/>
        <p:txBody>
          <a:bodyPr/>
          <a:lstStyle/>
          <a:p>
            <a:fld id="{CEA14038-B5DE-4004-9A87-ACD0965ADC27}" type="slidenum">
              <a:rPr lang="en-US" smtClean="0"/>
              <a:t>28</a:t>
            </a:fld>
            <a:endParaRPr lang="en-US"/>
          </a:p>
        </p:txBody>
      </p:sp>
    </p:spTree>
    <p:extLst>
      <p:ext uri="{BB962C8B-B14F-4D97-AF65-F5344CB8AC3E}">
        <p14:creationId xmlns:p14="http://schemas.microsoft.com/office/powerpoint/2010/main" val="919535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a:t>
            </a:r>
          </a:p>
        </p:txBody>
      </p:sp>
      <p:pic>
        <p:nvPicPr>
          <p:cNvPr id="5" name="Content Placeholder 4"/>
          <p:cNvPicPr>
            <a:picLocks noGrp="1" noChangeAspect="1"/>
          </p:cNvPicPr>
          <p:nvPr>
            <p:ph idx="1"/>
          </p:nvPr>
        </p:nvPicPr>
        <p:blipFill>
          <a:blip r:embed="rId2"/>
          <a:stretch>
            <a:fillRect/>
          </a:stretch>
        </p:blipFill>
        <p:spPr>
          <a:xfrm>
            <a:off x="1445009" y="1859141"/>
            <a:ext cx="9362941" cy="4271203"/>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29</a:t>
            </a:fld>
            <a:endParaRPr lang="en-US"/>
          </a:p>
        </p:txBody>
      </p:sp>
    </p:spTree>
    <p:extLst>
      <p:ext uri="{BB962C8B-B14F-4D97-AF65-F5344CB8AC3E}">
        <p14:creationId xmlns:p14="http://schemas.microsoft.com/office/powerpoint/2010/main" val="657758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Let us take a graph:</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V(G)={v1, v2, v3, v4, v5} </a:t>
            </a:r>
          </a:p>
          <a:p>
            <a:pPr>
              <a:buFont typeface="Wingdings" panose="05000000000000000000" pitchFamily="2" charset="2"/>
              <a:buChar char="Ø"/>
            </a:pPr>
            <a:r>
              <a:rPr lang="en-US" dirty="0"/>
              <a:t>E(G)={(v1,v2),(v2,v3),(v1,v3),(v3,v4),(v4,v5)} </a:t>
            </a:r>
          </a:p>
        </p:txBody>
      </p:sp>
      <p:sp>
        <p:nvSpPr>
          <p:cNvPr id="4" name="Slide Number Placeholder 3"/>
          <p:cNvSpPr>
            <a:spLocks noGrp="1"/>
          </p:cNvSpPr>
          <p:nvPr>
            <p:ph type="sldNum" sz="quarter" idx="12"/>
          </p:nvPr>
        </p:nvSpPr>
        <p:spPr/>
        <p:txBody>
          <a:bodyPr/>
          <a:lstStyle/>
          <a:p>
            <a:fld id="{CEA14038-B5DE-4004-9A87-ACD0965ADC27}" type="slidenum">
              <a:rPr lang="en-US" smtClean="0"/>
              <a:t>3</a:t>
            </a:fld>
            <a:endParaRPr lang="en-US"/>
          </a:p>
        </p:txBody>
      </p:sp>
      <p:pic>
        <p:nvPicPr>
          <p:cNvPr id="5" name="Picture 4"/>
          <p:cNvPicPr>
            <a:picLocks noChangeAspect="1"/>
          </p:cNvPicPr>
          <p:nvPr/>
        </p:nvPicPr>
        <p:blipFill>
          <a:blip r:embed="rId2"/>
          <a:stretch>
            <a:fillRect/>
          </a:stretch>
        </p:blipFill>
        <p:spPr>
          <a:xfrm>
            <a:off x="2565511" y="2395471"/>
            <a:ext cx="3667864" cy="1461944"/>
          </a:xfrm>
          <a:prstGeom prst="rect">
            <a:avLst/>
          </a:prstGeom>
        </p:spPr>
      </p:pic>
    </p:spTree>
    <p:extLst>
      <p:ext uri="{BB962C8B-B14F-4D97-AF65-F5344CB8AC3E}">
        <p14:creationId xmlns:p14="http://schemas.microsoft.com/office/powerpoint/2010/main" val="300451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a:t>
            </a:r>
          </a:p>
        </p:txBody>
      </p:sp>
      <p:pic>
        <p:nvPicPr>
          <p:cNvPr id="5" name="Content Placeholder 4"/>
          <p:cNvPicPr>
            <a:picLocks noGrp="1" noChangeAspect="1"/>
          </p:cNvPicPr>
          <p:nvPr>
            <p:ph idx="1"/>
          </p:nvPr>
        </p:nvPicPr>
        <p:blipFill>
          <a:blip r:embed="rId2"/>
          <a:stretch>
            <a:fillRect/>
          </a:stretch>
        </p:blipFill>
        <p:spPr>
          <a:xfrm>
            <a:off x="1442433" y="1872021"/>
            <a:ext cx="9581882" cy="4387111"/>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30</a:t>
            </a:fld>
            <a:endParaRPr lang="en-US"/>
          </a:p>
        </p:txBody>
      </p:sp>
    </p:spTree>
    <p:extLst>
      <p:ext uri="{BB962C8B-B14F-4D97-AF65-F5344CB8AC3E}">
        <p14:creationId xmlns:p14="http://schemas.microsoft.com/office/powerpoint/2010/main" val="1181983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a:t>
            </a:r>
          </a:p>
        </p:txBody>
      </p:sp>
      <p:pic>
        <p:nvPicPr>
          <p:cNvPr id="5" name="Content Placeholder 4"/>
          <p:cNvPicPr>
            <a:picLocks noGrp="1" noChangeAspect="1"/>
          </p:cNvPicPr>
          <p:nvPr>
            <p:ph idx="1"/>
          </p:nvPr>
        </p:nvPicPr>
        <p:blipFill>
          <a:blip r:embed="rId2"/>
          <a:stretch>
            <a:fillRect/>
          </a:stretch>
        </p:blipFill>
        <p:spPr>
          <a:xfrm>
            <a:off x="1481070" y="1846263"/>
            <a:ext cx="9182637" cy="4412869"/>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31</a:t>
            </a:fld>
            <a:endParaRPr lang="en-US"/>
          </a:p>
        </p:txBody>
      </p:sp>
    </p:spTree>
    <p:extLst>
      <p:ext uri="{BB962C8B-B14F-4D97-AF65-F5344CB8AC3E}">
        <p14:creationId xmlns:p14="http://schemas.microsoft.com/office/powerpoint/2010/main" val="922707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a:t>
            </a:r>
          </a:p>
        </p:txBody>
      </p:sp>
      <p:pic>
        <p:nvPicPr>
          <p:cNvPr id="5" name="Content Placeholder 4"/>
          <p:cNvPicPr>
            <a:picLocks noGrp="1" noChangeAspect="1"/>
          </p:cNvPicPr>
          <p:nvPr>
            <p:ph idx="1"/>
          </p:nvPr>
        </p:nvPicPr>
        <p:blipFill>
          <a:blip r:embed="rId2"/>
          <a:stretch>
            <a:fillRect/>
          </a:stretch>
        </p:blipFill>
        <p:spPr>
          <a:xfrm>
            <a:off x="1496525" y="1983346"/>
            <a:ext cx="9259910" cy="3966693"/>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32</a:t>
            </a:fld>
            <a:endParaRPr lang="en-US"/>
          </a:p>
        </p:txBody>
      </p:sp>
    </p:spTree>
    <p:extLst>
      <p:ext uri="{BB962C8B-B14F-4D97-AF65-F5344CB8AC3E}">
        <p14:creationId xmlns:p14="http://schemas.microsoft.com/office/powerpoint/2010/main" val="1499354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a:t>
            </a:r>
          </a:p>
        </p:txBody>
      </p:sp>
      <p:pic>
        <p:nvPicPr>
          <p:cNvPr id="5" name="Content Placeholder 4"/>
          <p:cNvPicPr>
            <a:picLocks noGrp="1" noChangeAspect="1"/>
          </p:cNvPicPr>
          <p:nvPr>
            <p:ph idx="1"/>
          </p:nvPr>
        </p:nvPicPr>
        <p:blipFill>
          <a:blip r:embed="rId2"/>
          <a:stretch>
            <a:fillRect/>
          </a:stretch>
        </p:blipFill>
        <p:spPr>
          <a:xfrm>
            <a:off x="1365162" y="1846263"/>
            <a:ext cx="9633396" cy="4232565"/>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33</a:t>
            </a:fld>
            <a:endParaRPr lang="en-US"/>
          </a:p>
        </p:txBody>
      </p:sp>
    </p:spTree>
    <p:extLst>
      <p:ext uri="{BB962C8B-B14F-4D97-AF65-F5344CB8AC3E}">
        <p14:creationId xmlns:p14="http://schemas.microsoft.com/office/powerpoint/2010/main" val="683543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a:t>
            </a:r>
          </a:p>
        </p:txBody>
      </p:sp>
      <p:pic>
        <p:nvPicPr>
          <p:cNvPr id="5" name="Content Placeholder 4"/>
          <p:cNvPicPr>
            <a:picLocks noGrp="1" noChangeAspect="1"/>
          </p:cNvPicPr>
          <p:nvPr>
            <p:ph idx="1"/>
          </p:nvPr>
        </p:nvPicPr>
        <p:blipFill>
          <a:blip r:embed="rId2"/>
          <a:stretch>
            <a:fillRect/>
          </a:stretch>
        </p:blipFill>
        <p:spPr>
          <a:xfrm>
            <a:off x="1700011" y="1846263"/>
            <a:ext cx="9015212" cy="4348475"/>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34</a:t>
            </a:fld>
            <a:endParaRPr lang="en-US"/>
          </a:p>
        </p:txBody>
      </p:sp>
    </p:spTree>
    <p:extLst>
      <p:ext uri="{BB962C8B-B14F-4D97-AF65-F5344CB8AC3E}">
        <p14:creationId xmlns:p14="http://schemas.microsoft.com/office/powerpoint/2010/main" val="979362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a:t>
            </a:r>
          </a:p>
        </p:txBody>
      </p:sp>
      <p:pic>
        <p:nvPicPr>
          <p:cNvPr id="5" name="Content Placeholder 4"/>
          <p:cNvPicPr>
            <a:picLocks noGrp="1" noChangeAspect="1"/>
          </p:cNvPicPr>
          <p:nvPr>
            <p:ph idx="1"/>
          </p:nvPr>
        </p:nvPicPr>
        <p:blipFill>
          <a:blip r:embed="rId2"/>
          <a:stretch>
            <a:fillRect/>
          </a:stretch>
        </p:blipFill>
        <p:spPr>
          <a:xfrm>
            <a:off x="1700010" y="1846263"/>
            <a:ext cx="8834907" cy="4258323"/>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35</a:t>
            </a:fld>
            <a:endParaRPr lang="en-US"/>
          </a:p>
        </p:txBody>
      </p:sp>
    </p:spTree>
    <p:extLst>
      <p:ext uri="{BB962C8B-B14F-4D97-AF65-F5344CB8AC3E}">
        <p14:creationId xmlns:p14="http://schemas.microsoft.com/office/powerpoint/2010/main" val="350367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a:t>
            </a:r>
          </a:p>
        </p:txBody>
      </p:sp>
      <p:pic>
        <p:nvPicPr>
          <p:cNvPr id="5" name="Content Placeholder 4"/>
          <p:cNvPicPr>
            <a:picLocks noGrp="1" noChangeAspect="1"/>
          </p:cNvPicPr>
          <p:nvPr>
            <p:ph idx="1"/>
          </p:nvPr>
        </p:nvPicPr>
        <p:blipFill>
          <a:blip r:embed="rId2"/>
          <a:stretch>
            <a:fillRect/>
          </a:stretch>
        </p:blipFill>
        <p:spPr>
          <a:xfrm>
            <a:off x="1365161" y="1846263"/>
            <a:ext cx="9620518" cy="4271202"/>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36</a:t>
            </a:fld>
            <a:endParaRPr lang="en-US"/>
          </a:p>
        </p:txBody>
      </p:sp>
    </p:spTree>
    <p:extLst>
      <p:ext uri="{BB962C8B-B14F-4D97-AF65-F5344CB8AC3E}">
        <p14:creationId xmlns:p14="http://schemas.microsoft.com/office/powerpoint/2010/main" val="3301447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DFS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dirty="0"/>
              <a:t>If G is represented by its adjacency matrix then the time to determine all vertices adjacent to v is O(n). </a:t>
            </a:r>
          </a:p>
          <a:p>
            <a:pPr>
              <a:buFont typeface="Wingdings" panose="05000000000000000000" pitchFamily="2" charset="2"/>
              <a:buChar char="Ø"/>
            </a:pPr>
            <a:r>
              <a:rPr lang="en-US" sz="2400" dirty="0"/>
              <a:t>Since at most n vertices are visited the total time is O(n</a:t>
            </a:r>
            <a:r>
              <a:rPr lang="en-US" sz="2400" baseline="30000" dirty="0"/>
              <a:t>2</a:t>
            </a:r>
            <a:r>
              <a:rPr lang="en-US" sz="2400" dirty="0"/>
              <a:t>). </a:t>
            </a:r>
          </a:p>
        </p:txBody>
      </p:sp>
      <p:sp>
        <p:nvSpPr>
          <p:cNvPr id="4" name="Slide Number Placeholder 3"/>
          <p:cNvSpPr>
            <a:spLocks noGrp="1"/>
          </p:cNvSpPr>
          <p:nvPr>
            <p:ph type="sldNum" sz="quarter" idx="12"/>
          </p:nvPr>
        </p:nvSpPr>
        <p:spPr/>
        <p:txBody>
          <a:bodyPr/>
          <a:lstStyle/>
          <a:p>
            <a:fld id="{CEA14038-B5DE-4004-9A87-ACD0965ADC27}" type="slidenum">
              <a:rPr lang="en-US" smtClean="0"/>
              <a:t>37</a:t>
            </a:fld>
            <a:endParaRPr lang="en-US"/>
          </a:p>
        </p:txBody>
      </p:sp>
    </p:spTree>
    <p:extLst>
      <p:ext uri="{BB962C8B-B14F-4D97-AF65-F5344CB8AC3E}">
        <p14:creationId xmlns:p14="http://schemas.microsoft.com/office/powerpoint/2010/main" val="2232599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a:t>
            </a:r>
          </a:p>
        </p:txBody>
      </p:sp>
      <p:sp>
        <p:nvSpPr>
          <p:cNvPr id="3" name="Content Placeholder 2"/>
          <p:cNvSpPr>
            <a:spLocks noGrp="1"/>
          </p:cNvSpPr>
          <p:nvPr>
            <p:ph idx="1"/>
          </p:nvPr>
        </p:nvSpPr>
        <p:spPr>
          <a:xfrm>
            <a:off x="1097280" y="1845734"/>
            <a:ext cx="10058400" cy="4400520"/>
          </a:xfrm>
        </p:spPr>
        <p:txBody>
          <a:bodyPr>
            <a:normAutofit lnSpcReduction="10000"/>
          </a:bodyPr>
          <a:lstStyle/>
          <a:p>
            <a:pPr>
              <a:buFont typeface="Wingdings" panose="05000000000000000000" pitchFamily="2" charset="2"/>
              <a:buChar char="Ø"/>
            </a:pPr>
            <a:r>
              <a:rPr lang="en-US" dirty="0"/>
              <a:t>BFS traversal of a graph produces a spanning tree as final result. </a:t>
            </a:r>
          </a:p>
          <a:p>
            <a:pPr>
              <a:buFont typeface="Wingdings" panose="05000000000000000000" pitchFamily="2" charset="2"/>
              <a:buChar char="Ø"/>
            </a:pPr>
            <a:r>
              <a:rPr lang="en-US" dirty="0"/>
              <a:t>Spanning tree is a graph without loops. </a:t>
            </a:r>
          </a:p>
          <a:p>
            <a:pPr>
              <a:buFont typeface="Wingdings" panose="05000000000000000000" pitchFamily="2" charset="2"/>
              <a:buChar char="Ø"/>
            </a:pPr>
            <a:r>
              <a:rPr lang="en-US" dirty="0"/>
              <a:t>We use Queue data structure with maximum size of total number of vertices in the graph to implement BFS traversal. </a:t>
            </a:r>
          </a:p>
          <a:p>
            <a:pPr>
              <a:buFont typeface="Wingdings" panose="05000000000000000000" pitchFamily="2" charset="2"/>
              <a:buChar char="Ø"/>
            </a:pPr>
            <a:r>
              <a:rPr lang="en-US" dirty="0"/>
              <a:t>We use the following steps to implement BFS traversal </a:t>
            </a:r>
          </a:p>
          <a:p>
            <a:pPr lvl="1">
              <a:buFont typeface="Wingdings" panose="05000000000000000000" pitchFamily="2" charset="2"/>
              <a:buChar char="Ø"/>
            </a:pPr>
            <a:r>
              <a:rPr lang="en-US" dirty="0"/>
              <a:t>1. Define a Queue of size total number of vertices in the graph. </a:t>
            </a:r>
          </a:p>
          <a:p>
            <a:pPr lvl="1">
              <a:buFont typeface="Wingdings" panose="05000000000000000000" pitchFamily="2" charset="2"/>
              <a:buChar char="Ø"/>
            </a:pPr>
            <a:r>
              <a:rPr lang="en-US" dirty="0"/>
              <a:t>2. Select any vertex as starting point for traversal. Visit that vertex and insert it into the Queue. </a:t>
            </a:r>
          </a:p>
          <a:p>
            <a:pPr lvl="1">
              <a:buFont typeface="Wingdings" panose="05000000000000000000" pitchFamily="2" charset="2"/>
              <a:buChar char="Ø"/>
            </a:pPr>
            <a:r>
              <a:rPr lang="en-US" dirty="0"/>
              <a:t>3. Visit all the non-visited adjacent vertices of the vertex which is at front of the Queue and insert them into the Queue. </a:t>
            </a:r>
          </a:p>
          <a:p>
            <a:pPr lvl="1">
              <a:buFont typeface="Wingdings" panose="05000000000000000000" pitchFamily="2" charset="2"/>
              <a:buChar char="Ø"/>
            </a:pPr>
            <a:r>
              <a:rPr lang="en-US" dirty="0"/>
              <a:t>4. When there is no new vertex to be visited from the vertex which is at front of the Queue then delete that vertex. </a:t>
            </a:r>
          </a:p>
          <a:p>
            <a:pPr lvl="1">
              <a:buFont typeface="Wingdings" panose="05000000000000000000" pitchFamily="2" charset="2"/>
              <a:buChar char="Ø"/>
            </a:pPr>
            <a:r>
              <a:rPr lang="en-US" dirty="0"/>
              <a:t>5. Repeat steps 3 and 4 until queue becomes empty.</a:t>
            </a:r>
          </a:p>
          <a:p>
            <a:pPr lvl="1">
              <a:buFont typeface="Wingdings" panose="05000000000000000000" pitchFamily="2" charset="2"/>
              <a:buChar char="Ø"/>
            </a:pPr>
            <a:r>
              <a:rPr lang="en-US" dirty="0"/>
              <a:t>When queue becomes empty, then produce final spanning tree by removing unused edges from the graph</a:t>
            </a:r>
          </a:p>
        </p:txBody>
      </p:sp>
      <p:sp>
        <p:nvSpPr>
          <p:cNvPr id="4" name="Slide Number Placeholder 3"/>
          <p:cNvSpPr>
            <a:spLocks noGrp="1"/>
          </p:cNvSpPr>
          <p:nvPr>
            <p:ph type="sldNum" sz="quarter" idx="12"/>
          </p:nvPr>
        </p:nvSpPr>
        <p:spPr/>
        <p:txBody>
          <a:bodyPr/>
          <a:lstStyle/>
          <a:p>
            <a:fld id="{CEA14038-B5DE-4004-9A87-ACD0965ADC27}" type="slidenum">
              <a:rPr lang="en-US" smtClean="0"/>
              <a:t>38</a:t>
            </a:fld>
            <a:endParaRPr lang="en-US"/>
          </a:p>
        </p:txBody>
      </p:sp>
    </p:spTree>
    <p:extLst>
      <p:ext uri="{BB962C8B-B14F-4D97-AF65-F5344CB8AC3E}">
        <p14:creationId xmlns:p14="http://schemas.microsoft.com/office/powerpoint/2010/main" val="185150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a:t>
            </a:r>
          </a:p>
        </p:txBody>
      </p:sp>
      <p:pic>
        <p:nvPicPr>
          <p:cNvPr id="5" name="Content Placeholder 4"/>
          <p:cNvPicPr>
            <a:picLocks noGrp="1" noChangeAspect="1"/>
          </p:cNvPicPr>
          <p:nvPr>
            <p:ph idx="1"/>
          </p:nvPr>
        </p:nvPicPr>
        <p:blipFill>
          <a:blip r:embed="rId2"/>
          <a:stretch>
            <a:fillRect/>
          </a:stretch>
        </p:blipFill>
        <p:spPr>
          <a:xfrm>
            <a:off x="1571224" y="1846263"/>
            <a:ext cx="9195514" cy="4322717"/>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39</a:t>
            </a:fld>
            <a:endParaRPr lang="en-US"/>
          </a:p>
        </p:txBody>
      </p:sp>
    </p:spTree>
    <p:extLst>
      <p:ext uri="{BB962C8B-B14F-4D97-AF65-F5344CB8AC3E}">
        <p14:creationId xmlns:p14="http://schemas.microsoft.com/office/powerpoint/2010/main" val="2937422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Graph</a:t>
            </a:r>
          </a:p>
        </p:txBody>
      </p:sp>
      <p:sp>
        <p:nvSpPr>
          <p:cNvPr id="3" name="Content Placeholder 2"/>
          <p:cNvSpPr>
            <a:spLocks noGrp="1"/>
          </p:cNvSpPr>
          <p:nvPr>
            <p:ph idx="1"/>
          </p:nvPr>
        </p:nvSpPr>
        <p:spPr/>
        <p:txBody>
          <a:bodyPr>
            <a:normAutofit/>
          </a:bodyPr>
          <a:lstStyle/>
          <a:p>
            <a:r>
              <a:rPr lang="en-US" sz="2400" b="1" dirty="0"/>
              <a:t>Simple Graph: </a:t>
            </a:r>
          </a:p>
          <a:p>
            <a:pPr>
              <a:buFont typeface="Wingdings" panose="05000000000000000000" pitchFamily="2" charset="2"/>
              <a:buChar char="Ø"/>
            </a:pPr>
            <a:r>
              <a:rPr lang="en-US" dirty="0"/>
              <a:t>We define a simple graph as 2 – tuple consists of a nonempty set of vertices V and a set of unordered pairs of distinct elements of vertices called edges.</a:t>
            </a:r>
          </a:p>
          <a:p>
            <a:pPr>
              <a:buFont typeface="Wingdings" panose="05000000000000000000" pitchFamily="2" charset="2"/>
              <a:buChar char="Ø"/>
            </a:pPr>
            <a:r>
              <a:rPr lang="en-US" dirty="0"/>
              <a:t>We can represent graph as G = (V, E). </a:t>
            </a:r>
          </a:p>
          <a:p>
            <a:pPr>
              <a:buFont typeface="Wingdings" panose="05000000000000000000" pitchFamily="2" charset="2"/>
              <a:buChar char="Ø"/>
            </a:pPr>
            <a:r>
              <a:rPr lang="en-US" dirty="0"/>
              <a:t>This kind of graph has no loops and can be used for modeling networks that do not have connection to themselves but have both ways connection when two vertices are connected but no two vertices have more than one connection.</a:t>
            </a:r>
          </a:p>
          <a:p>
            <a:pPr>
              <a:buFont typeface="Wingdings" panose="05000000000000000000" pitchFamily="2" charset="2"/>
              <a:buChar char="Ø"/>
            </a:pPr>
            <a:r>
              <a:rPr lang="en-US" dirty="0"/>
              <a:t>The figure below is an example of simple graph</a:t>
            </a:r>
          </a:p>
        </p:txBody>
      </p:sp>
      <p:sp>
        <p:nvSpPr>
          <p:cNvPr id="4" name="Slide Number Placeholder 3"/>
          <p:cNvSpPr>
            <a:spLocks noGrp="1"/>
          </p:cNvSpPr>
          <p:nvPr>
            <p:ph type="sldNum" sz="quarter" idx="12"/>
          </p:nvPr>
        </p:nvSpPr>
        <p:spPr/>
        <p:txBody>
          <a:bodyPr/>
          <a:lstStyle/>
          <a:p>
            <a:fld id="{CEA14038-B5DE-4004-9A87-ACD0965ADC27}" type="slidenum">
              <a:rPr lang="en-US" smtClean="0"/>
              <a:t>4</a:t>
            </a:fld>
            <a:endParaRPr lang="en-US"/>
          </a:p>
        </p:txBody>
      </p:sp>
      <p:pic>
        <p:nvPicPr>
          <p:cNvPr id="5" name="Picture 4"/>
          <p:cNvPicPr>
            <a:picLocks noChangeAspect="1"/>
          </p:cNvPicPr>
          <p:nvPr/>
        </p:nvPicPr>
        <p:blipFill>
          <a:blip r:embed="rId2"/>
          <a:stretch>
            <a:fillRect/>
          </a:stretch>
        </p:blipFill>
        <p:spPr>
          <a:xfrm>
            <a:off x="6581909" y="4346392"/>
            <a:ext cx="2665121" cy="1631076"/>
          </a:xfrm>
          <a:prstGeom prst="rect">
            <a:avLst/>
          </a:prstGeom>
        </p:spPr>
      </p:pic>
    </p:spTree>
    <p:extLst>
      <p:ext uri="{BB962C8B-B14F-4D97-AF65-F5344CB8AC3E}">
        <p14:creationId xmlns:p14="http://schemas.microsoft.com/office/powerpoint/2010/main" val="3151003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a:t>
            </a:r>
          </a:p>
        </p:txBody>
      </p:sp>
      <p:pic>
        <p:nvPicPr>
          <p:cNvPr id="5" name="Content Placeholder 4"/>
          <p:cNvPicPr>
            <a:picLocks noGrp="1" noChangeAspect="1"/>
          </p:cNvPicPr>
          <p:nvPr>
            <p:ph idx="1"/>
          </p:nvPr>
        </p:nvPicPr>
        <p:blipFill>
          <a:blip r:embed="rId2"/>
          <a:stretch>
            <a:fillRect/>
          </a:stretch>
        </p:blipFill>
        <p:spPr>
          <a:xfrm>
            <a:off x="1393494" y="1859142"/>
            <a:ext cx="9465972" cy="4022725"/>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40</a:t>
            </a:fld>
            <a:endParaRPr lang="en-US"/>
          </a:p>
        </p:txBody>
      </p:sp>
    </p:spTree>
    <p:extLst>
      <p:ext uri="{BB962C8B-B14F-4D97-AF65-F5344CB8AC3E}">
        <p14:creationId xmlns:p14="http://schemas.microsoft.com/office/powerpoint/2010/main" val="3072449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a:t>
            </a:r>
          </a:p>
        </p:txBody>
      </p:sp>
      <p:pic>
        <p:nvPicPr>
          <p:cNvPr id="5" name="Content Placeholder 4"/>
          <p:cNvPicPr>
            <a:picLocks noGrp="1" noChangeAspect="1"/>
          </p:cNvPicPr>
          <p:nvPr>
            <p:ph idx="1"/>
          </p:nvPr>
        </p:nvPicPr>
        <p:blipFill>
          <a:blip r:embed="rId2"/>
          <a:stretch>
            <a:fillRect/>
          </a:stretch>
        </p:blipFill>
        <p:spPr>
          <a:xfrm>
            <a:off x="1335539" y="1846263"/>
            <a:ext cx="9581881" cy="4022725"/>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41</a:t>
            </a:fld>
            <a:endParaRPr lang="en-US"/>
          </a:p>
        </p:txBody>
      </p:sp>
    </p:spTree>
    <p:extLst>
      <p:ext uri="{BB962C8B-B14F-4D97-AF65-F5344CB8AC3E}">
        <p14:creationId xmlns:p14="http://schemas.microsoft.com/office/powerpoint/2010/main" val="2700505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a:t>
            </a:r>
          </a:p>
        </p:txBody>
      </p:sp>
      <p:pic>
        <p:nvPicPr>
          <p:cNvPr id="5" name="Content Placeholder 4"/>
          <p:cNvPicPr>
            <a:picLocks noGrp="1" noChangeAspect="1"/>
          </p:cNvPicPr>
          <p:nvPr>
            <p:ph idx="1"/>
          </p:nvPr>
        </p:nvPicPr>
        <p:blipFill>
          <a:blip r:embed="rId2"/>
          <a:stretch>
            <a:fillRect/>
          </a:stretch>
        </p:blipFill>
        <p:spPr>
          <a:xfrm>
            <a:off x="1403797" y="1897779"/>
            <a:ext cx="9440214" cy="4335596"/>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42</a:t>
            </a:fld>
            <a:endParaRPr lang="en-US"/>
          </a:p>
        </p:txBody>
      </p:sp>
    </p:spTree>
    <p:extLst>
      <p:ext uri="{BB962C8B-B14F-4D97-AF65-F5344CB8AC3E}">
        <p14:creationId xmlns:p14="http://schemas.microsoft.com/office/powerpoint/2010/main" val="2699779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a:t>
            </a:r>
          </a:p>
        </p:txBody>
      </p:sp>
      <p:pic>
        <p:nvPicPr>
          <p:cNvPr id="5" name="Content Placeholder 4"/>
          <p:cNvPicPr>
            <a:picLocks noGrp="1" noChangeAspect="1"/>
          </p:cNvPicPr>
          <p:nvPr>
            <p:ph idx="1"/>
          </p:nvPr>
        </p:nvPicPr>
        <p:blipFill>
          <a:blip r:embed="rId2"/>
          <a:stretch>
            <a:fillRect/>
          </a:stretch>
        </p:blipFill>
        <p:spPr>
          <a:xfrm>
            <a:off x="1378040" y="1846263"/>
            <a:ext cx="9491730" cy="4193929"/>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43</a:t>
            </a:fld>
            <a:endParaRPr lang="en-US"/>
          </a:p>
        </p:txBody>
      </p:sp>
    </p:spTree>
    <p:extLst>
      <p:ext uri="{BB962C8B-B14F-4D97-AF65-F5344CB8AC3E}">
        <p14:creationId xmlns:p14="http://schemas.microsoft.com/office/powerpoint/2010/main" val="2719867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BFS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Each visited vertex enters the queue exactly once. </a:t>
            </a:r>
          </a:p>
          <a:p>
            <a:pPr>
              <a:buFont typeface="Wingdings" panose="05000000000000000000" pitchFamily="2" charset="2"/>
              <a:buChar char="Ø"/>
            </a:pPr>
            <a:r>
              <a:rPr lang="en-US" dirty="0"/>
              <a:t>So the while loop is iterated at most n times </a:t>
            </a:r>
          </a:p>
          <a:p>
            <a:pPr>
              <a:buFont typeface="Wingdings" panose="05000000000000000000" pitchFamily="2" charset="2"/>
              <a:buChar char="Ø"/>
            </a:pPr>
            <a:r>
              <a:rPr lang="en-US" dirty="0"/>
              <a:t>If an adjacency matrix is used the loop takes O(n) time for each vertex visited. </a:t>
            </a:r>
          </a:p>
          <a:p>
            <a:pPr>
              <a:buFont typeface="Wingdings" panose="05000000000000000000" pitchFamily="2" charset="2"/>
              <a:buChar char="Ø"/>
            </a:pPr>
            <a:r>
              <a:rPr lang="en-US" b="1" dirty="0"/>
              <a:t>The total time is therefore, O(n2 ).</a:t>
            </a:r>
          </a:p>
        </p:txBody>
      </p:sp>
      <p:sp>
        <p:nvSpPr>
          <p:cNvPr id="4" name="Slide Number Placeholder 3"/>
          <p:cNvSpPr>
            <a:spLocks noGrp="1"/>
          </p:cNvSpPr>
          <p:nvPr>
            <p:ph type="sldNum" sz="quarter" idx="12"/>
          </p:nvPr>
        </p:nvSpPr>
        <p:spPr/>
        <p:txBody>
          <a:bodyPr/>
          <a:lstStyle/>
          <a:p>
            <a:fld id="{CEA14038-B5DE-4004-9A87-ACD0965ADC27}" type="slidenum">
              <a:rPr lang="en-US" smtClean="0"/>
              <a:t>44</a:t>
            </a:fld>
            <a:endParaRPr lang="en-US"/>
          </a:p>
        </p:txBody>
      </p:sp>
    </p:spTree>
    <p:extLst>
      <p:ext uri="{BB962C8B-B14F-4D97-AF65-F5344CB8AC3E}">
        <p14:creationId xmlns:p14="http://schemas.microsoft.com/office/powerpoint/2010/main" val="533926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 Tree</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spanning tree is a sub-graph of an undirected connected graph, which includes all the vertices of the graph with a minimum possible number of edges. </a:t>
            </a:r>
          </a:p>
          <a:p>
            <a:pPr>
              <a:buFont typeface="Wingdings" panose="05000000000000000000" pitchFamily="2" charset="2"/>
              <a:buChar char="Ø"/>
            </a:pPr>
            <a:r>
              <a:rPr lang="en-US" dirty="0"/>
              <a:t>If a vertex is missed, then it is not a spanning tree.</a:t>
            </a:r>
          </a:p>
          <a:p>
            <a:pPr>
              <a:buFont typeface="Wingdings" panose="05000000000000000000" pitchFamily="2" charset="2"/>
              <a:buChar char="Ø"/>
            </a:pPr>
            <a:r>
              <a:rPr lang="en-US" dirty="0"/>
              <a:t>The edges may or may not have weights assigned to them.</a:t>
            </a:r>
          </a:p>
        </p:txBody>
      </p:sp>
      <p:sp>
        <p:nvSpPr>
          <p:cNvPr id="4" name="Slide Number Placeholder 3"/>
          <p:cNvSpPr>
            <a:spLocks noGrp="1"/>
          </p:cNvSpPr>
          <p:nvPr>
            <p:ph type="sldNum" sz="quarter" idx="12"/>
          </p:nvPr>
        </p:nvSpPr>
        <p:spPr/>
        <p:txBody>
          <a:bodyPr/>
          <a:lstStyle/>
          <a:p>
            <a:fld id="{CEA14038-B5DE-4004-9A87-ACD0965ADC27}" type="slidenum">
              <a:rPr lang="en-US" smtClean="0"/>
              <a:t>45</a:t>
            </a:fld>
            <a:endParaRPr lang="en-US"/>
          </a:p>
        </p:txBody>
      </p:sp>
      <p:pic>
        <p:nvPicPr>
          <p:cNvPr id="5" name="Picture 4"/>
          <p:cNvPicPr>
            <a:picLocks noChangeAspect="1"/>
          </p:cNvPicPr>
          <p:nvPr/>
        </p:nvPicPr>
        <p:blipFill>
          <a:blip r:embed="rId2"/>
          <a:stretch>
            <a:fillRect/>
          </a:stretch>
        </p:blipFill>
        <p:spPr>
          <a:xfrm>
            <a:off x="1861339" y="3603266"/>
            <a:ext cx="1514475" cy="1428750"/>
          </a:xfrm>
          <a:prstGeom prst="rect">
            <a:avLst/>
          </a:prstGeom>
        </p:spPr>
      </p:pic>
      <p:pic>
        <p:nvPicPr>
          <p:cNvPr id="6" name="Picture 5"/>
          <p:cNvPicPr>
            <a:picLocks noChangeAspect="1"/>
          </p:cNvPicPr>
          <p:nvPr/>
        </p:nvPicPr>
        <p:blipFill>
          <a:blip r:embed="rId3"/>
          <a:stretch>
            <a:fillRect/>
          </a:stretch>
        </p:blipFill>
        <p:spPr>
          <a:xfrm>
            <a:off x="4526280" y="3550879"/>
            <a:ext cx="1600200" cy="1533525"/>
          </a:xfrm>
          <a:prstGeom prst="rect">
            <a:avLst/>
          </a:prstGeom>
        </p:spPr>
      </p:pic>
      <p:pic>
        <p:nvPicPr>
          <p:cNvPr id="7" name="Picture 6"/>
          <p:cNvPicPr>
            <a:picLocks noChangeAspect="1"/>
          </p:cNvPicPr>
          <p:nvPr/>
        </p:nvPicPr>
        <p:blipFill>
          <a:blip r:embed="rId4"/>
          <a:stretch>
            <a:fillRect/>
          </a:stretch>
        </p:blipFill>
        <p:spPr>
          <a:xfrm>
            <a:off x="6524470" y="3636604"/>
            <a:ext cx="1504950" cy="1447800"/>
          </a:xfrm>
          <a:prstGeom prst="rect">
            <a:avLst/>
          </a:prstGeom>
        </p:spPr>
      </p:pic>
      <p:pic>
        <p:nvPicPr>
          <p:cNvPr id="8" name="Picture 7"/>
          <p:cNvPicPr>
            <a:picLocks noChangeAspect="1"/>
          </p:cNvPicPr>
          <p:nvPr/>
        </p:nvPicPr>
        <p:blipFill>
          <a:blip r:embed="rId5"/>
          <a:stretch>
            <a:fillRect/>
          </a:stretch>
        </p:blipFill>
        <p:spPr>
          <a:xfrm>
            <a:off x="8427411" y="3569929"/>
            <a:ext cx="1647825" cy="1514475"/>
          </a:xfrm>
          <a:prstGeom prst="rect">
            <a:avLst/>
          </a:prstGeom>
        </p:spPr>
      </p:pic>
      <p:sp>
        <p:nvSpPr>
          <p:cNvPr id="9" name="TextBox 8"/>
          <p:cNvSpPr txBox="1"/>
          <p:nvPr/>
        </p:nvSpPr>
        <p:spPr>
          <a:xfrm>
            <a:off x="1863797" y="5265889"/>
            <a:ext cx="1512017" cy="369332"/>
          </a:xfrm>
          <a:prstGeom prst="rect">
            <a:avLst/>
          </a:prstGeom>
          <a:noFill/>
        </p:spPr>
        <p:txBody>
          <a:bodyPr wrap="none" rtlCol="0">
            <a:spAutoFit/>
          </a:bodyPr>
          <a:lstStyle/>
          <a:p>
            <a:r>
              <a:rPr lang="en-US" dirty="0"/>
              <a:t>Normal Graph</a:t>
            </a:r>
          </a:p>
        </p:txBody>
      </p:sp>
      <p:sp>
        <p:nvSpPr>
          <p:cNvPr id="11" name="TextBox 10"/>
          <p:cNvSpPr txBox="1"/>
          <p:nvPr/>
        </p:nvSpPr>
        <p:spPr>
          <a:xfrm>
            <a:off x="4570371" y="5292083"/>
            <a:ext cx="1509067" cy="369332"/>
          </a:xfrm>
          <a:prstGeom prst="rect">
            <a:avLst/>
          </a:prstGeom>
          <a:noFill/>
        </p:spPr>
        <p:txBody>
          <a:bodyPr wrap="none" rtlCol="0">
            <a:spAutoFit/>
          </a:bodyPr>
          <a:lstStyle/>
          <a:p>
            <a:r>
              <a:rPr lang="en-US" dirty="0"/>
              <a:t>Spanning Tree</a:t>
            </a:r>
          </a:p>
        </p:txBody>
      </p:sp>
      <p:sp>
        <p:nvSpPr>
          <p:cNvPr id="12" name="TextBox 11"/>
          <p:cNvSpPr txBox="1"/>
          <p:nvPr/>
        </p:nvSpPr>
        <p:spPr>
          <a:xfrm>
            <a:off x="8427411" y="5268681"/>
            <a:ext cx="1509067" cy="369332"/>
          </a:xfrm>
          <a:prstGeom prst="rect">
            <a:avLst/>
          </a:prstGeom>
          <a:noFill/>
        </p:spPr>
        <p:txBody>
          <a:bodyPr wrap="none" rtlCol="0">
            <a:spAutoFit/>
          </a:bodyPr>
          <a:lstStyle/>
          <a:p>
            <a:r>
              <a:rPr lang="en-US" dirty="0"/>
              <a:t>Spanning Tree</a:t>
            </a:r>
          </a:p>
        </p:txBody>
      </p:sp>
      <p:sp>
        <p:nvSpPr>
          <p:cNvPr id="13" name="TextBox 12"/>
          <p:cNvSpPr txBox="1"/>
          <p:nvPr/>
        </p:nvSpPr>
        <p:spPr>
          <a:xfrm>
            <a:off x="6498891" y="5292083"/>
            <a:ext cx="1509067" cy="369332"/>
          </a:xfrm>
          <a:prstGeom prst="rect">
            <a:avLst/>
          </a:prstGeom>
          <a:noFill/>
        </p:spPr>
        <p:txBody>
          <a:bodyPr wrap="none" rtlCol="0">
            <a:spAutoFit/>
          </a:bodyPr>
          <a:lstStyle/>
          <a:p>
            <a:r>
              <a:rPr lang="en-US" dirty="0"/>
              <a:t>Spanning Tree</a:t>
            </a:r>
          </a:p>
        </p:txBody>
      </p:sp>
    </p:spTree>
    <p:extLst>
      <p:ext uri="{BB962C8B-B14F-4D97-AF65-F5344CB8AC3E}">
        <p14:creationId xmlns:p14="http://schemas.microsoft.com/office/powerpoint/2010/main" val="3373056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Spanning Tree </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A minimum spanning tree is a spanning tree in which the sum of the weight of the edges is as minimum as possible.</a:t>
            </a:r>
          </a:p>
          <a:p>
            <a:pPr>
              <a:buFont typeface="Wingdings" panose="05000000000000000000" pitchFamily="2" charset="2"/>
              <a:buChar char="Ø"/>
            </a:pPr>
            <a:endParaRPr lang="en-US" dirty="0"/>
          </a:p>
          <a:p>
            <a:br>
              <a:rPr lang="en-US" dirty="0"/>
            </a:br>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46</a:t>
            </a:fld>
            <a:endParaRPr lang="en-US"/>
          </a:p>
        </p:txBody>
      </p:sp>
      <p:pic>
        <p:nvPicPr>
          <p:cNvPr id="5" name="Picture 4"/>
          <p:cNvPicPr>
            <a:picLocks noChangeAspect="1"/>
          </p:cNvPicPr>
          <p:nvPr/>
        </p:nvPicPr>
        <p:blipFill>
          <a:blip r:embed="rId2"/>
          <a:stretch>
            <a:fillRect/>
          </a:stretch>
        </p:blipFill>
        <p:spPr>
          <a:xfrm>
            <a:off x="2252797" y="2849249"/>
            <a:ext cx="1762125" cy="1571625"/>
          </a:xfrm>
          <a:prstGeom prst="rect">
            <a:avLst/>
          </a:prstGeom>
        </p:spPr>
      </p:pic>
      <p:pic>
        <p:nvPicPr>
          <p:cNvPr id="6" name="Picture 5"/>
          <p:cNvPicPr>
            <a:picLocks noChangeAspect="1"/>
          </p:cNvPicPr>
          <p:nvPr/>
        </p:nvPicPr>
        <p:blipFill>
          <a:blip r:embed="rId3"/>
          <a:stretch>
            <a:fillRect/>
          </a:stretch>
        </p:blipFill>
        <p:spPr>
          <a:xfrm>
            <a:off x="6799488" y="2677798"/>
            <a:ext cx="1571625" cy="1914525"/>
          </a:xfrm>
          <a:prstGeom prst="rect">
            <a:avLst/>
          </a:prstGeom>
        </p:spPr>
      </p:pic>
      <p:sp>
        <p:nvSpPr>
          <p:cNvPr id="7" name="TextBox 6"/>
          <p:cNvSpPr txBox="1"/>
          <p:nvPr/>
        </p:nvSpPr>
        <p:spPr>
          <a:xfrm>
            <a:off x="2274585" y="4775652"/>
            <a:ext cx="1718547" cy="369332"/>
          </a:xfrm>
          <a:prstGeom prst="rect">
            <a:avLst/>
          </a:prstGeom>
          <a:noFill/>
        </p:spPr>
        <p:txBody>
          <a:bodyPr wrap="none" rtlCol="0">
            <a:spAutoFit/>
          </a:bodyPr>
          <a:lstStyle/>
          <a:p>
            <a:r>
              <a:rPr lang="en-US" dirty="0"/>
              <a:t>Weighted Graph</a:t>
            </a:r>
          </a:p>
        </p:txBody>
      </p:sp>
      <p:sp>
        <p:nvSpPr>
          <p:cNvPr id="8" name="TextBox 7"/>
          <p:cNvSpPr txBox="1"/>
          <p:nvPr/>
        </p:nvSpPr>
        <p:spPr>
          <a:xfrm>
            <a:off x="6346659" y="4775652"/>
            <a:ext cx="2477281" cy="369332"/>
          </a:xfrm>
          <a:prstGeom prst="rect">
            <a:avLst/>
          </a:prstGeom>
          <a:noFill/>
        </p:spPr>
        <p:txBody>
          <a:bodyPr wrap="none" rtlCol="0">
            <a:spAutoFit/>
          </a:bodyPr>
          <a:lstStyle/>
          <a:p>
            <a:r>
              <a:rPr lang="en-US" dirty="0"/>
              <a:t>Minimum Spanning Tree</a:t>
            </a:r>
          </a:p>
        </p:txBody>
      </p:sp>
    </p:spTree>
    <p:extLst>
      <p:ext uri="{BB962C8B-B14F-4D97-AF65-F5344CB8AC3E}">
        <p14:creationId xmlns:p14="http://schemas.microsoft.com/office/powerpoint/2010/main" val="3059585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 Forest</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if a graph is not connected, then there is no possibility of finding a spanning tree, but we can find a spanning forest. </a:t>
            </a:r>
          </a:p>
          <a:p>
            <a:pPr>
              <a:buFont typeface="Wingdings" panose="05000000000000000000" pitchFamily="2" charset="2"/>
              <a:buChar char="Ø"/>
            </a:pPr>
            <a:r>
              <a:rPr lang="en-US" dirty="0"/>
              <a:t>If a graph is not connected then we can find connected components, finding a spanning tree in each component we can find spanning forest.</a:t>
            </a:r>
          </a:p>
          <a:p>
            <a:pPr>
              <a:buFont typeface="Wingdings" panose="05000000000000000000" pitchFamily="2" charset="2"/>
              <a:buChar char="Ø"/>
            </a:pPr>
            <a:r>
              <a:rPr lang="en-US" dirty="0"/>
              <a:t>A disconnected graph with K components has a spanning forest consisting of K spanning tree</a:t>
            </a:r>
          </a:p>
        </p:txBody>
      </p:sp>
      <p:sp>
        <p:nvSpPr>
          <p:cNvPr id="4" name="Slide Number Placeholder 3"/>
          <p:cNvSpPr>
            <a:spLocks noGrp="1"/>
          </p:cNvSpPr>
          <p:nvPr>
            <p:ph type="sldNum" sz="quarter" idx="12"/>
          </p:nvPr>
        </p:nvSpPr>
        <p:spPr/>
        <p:txBody>
          <a:bodyPr/>
          <a:lstStyle/>
          <a:p>
            <a:fld id="{CEA14038-B5DE-4004-9A87-ACD0965ADC27}" type="slidenum">
              <a:rPr lang="en-US" smtClean="0"/>
              <a:t>47</a:t>
            </a:fld>
            <a:endParaRPr lang="en-US"/>
          </a:p>
        </p:txBody>
      </p:sp>
      <p:pic>
        <p:nvPicPr>
          <p:cNvPr id="5" name="Picture 4"/>
          <p:cNvPicPr>
            <a:picLocks noChangeAspect="1"/>
          </p:cNvPicPr>
          <p:nvPr/>
        </p:nvPicPr>
        <p:blipFill>
          <a:blip r:embed="rId2"/>
          <a:stretch>
            <a:fillRect/>
          </a:stretch>
        </p:blipFill>
        <p:spPr>
          <a:xfrm>
            <a:off x="1325113" y="3954914"/>
            <a:ext cx="6734175" cy="1914180"/>
          </a:xfrm>
          <a:prstGeom prst="rect">
            <a:avLst/>
          </a:prstGeom>
        </p:spPr>
      </p:pic>
      <p:sp>
        <p:nvSpPr>
          <p:cNvPr id="6" name="TextBox 5"/>
          <p:cNvSpPr txBox="1"/>
          <p:nvPr/>
        </p:nvSpPr>
        <p:spPr>
          <a:xfrm>
            <a:off x="8259339" y="4172755"/>
            <a:ext cx="2953144" cy="369332"/>
          </a:xfrm>
          <a:prstGeom prst="rect">
            <a:avLst/>
          </a:prstGeom>
          <a:noFill/>
        </p:spPr>
        <p:txBody>
          <a:bodyPr wrap="square" rtlCol="0">
            <a:spAutoFit/>
          </a:bodyPr>
          <a:lstStyle/>
          <a:p>
            <a:r>
              <a:rPr lang="en-US" dirty="0"/>
              <a:t>Graph with vertex (</a:t>
            </a:r>
            <a:r>
              <a:rPr lang="en-US" dirty="0" err="1"/>
              <a:t>a,b,c</a:t>
            </a:r>
            <a:r>
              <a:rPr lang="en-US" dirty="0"/>
              <a:t>,….n)</a:t>
            </a:r>
          </a:p>
        </p:txBody>
      </p:sp>
      <p:sp>
        <p:nvSpPr>
          <p:cNvPr id="7" name="TextBox 6"/>
          <p:cNvSpPr txBox="1"/>
          <p:nvPr/>
        </p:nvSpPr>
        <p:spPr>
          <a:xfrm>
            <a:off x="8302562" y="5159724"/>
            <a:ext cx="2953144" cy="369332"/>
          </a:xfrm>
          <a:prstGeom prst="rect">
            <a:avLst/>
          </a:prstGeom>
          <a:noFill/>
        </p:spPr>
        <p:txBody>
          <a:bodyPr wrap="square" rtlCol="0">
            <a:spAutoFit/>
          </a:bodyPr>
          <a:lstStyle/>
          <a:p>
            <a:r>
              <a:rPr lang="en-US" dirty="0"/>
              <a:t>Spanning forest of the graph</a:t>
            </a:r>
          </a:p>
        </p:txBody>
      </p:sp>
    </p:spTree>
    <p:extLst>
      <p:ext uri="{BB962C8B-B14F-4D97-AF65-F5344CB8AC3E}">
        <p14:creationId xmlns:p14="http://schemas.microsoft.com/office/powerpoint/2010/main" val="4128968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Kruskal's</a:t>
            </a:r>
            <a:r>
              <a:rPr lang="en-US" dirty="0"/>
              <a:t> Algorithm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400" dirty="0" err="1"/>
              <a:t>Kruskal's</a:t>
            </a:r>
            <a:r>
              <a:rPr lang="en-US" sz="2400" dirty="0"/>
              <a:t> algorithm is a minimum spanning tree algorithm that takes a graph as input and finds the subset of the edges of that graph which</a:t>
            </a:r>
          </a:p>
          <a:p>
            <a:pPr lvl="1">
              <a:buFont typeface="Wingdings" panose="05000000000000000000" pitchFamily="2" charset="2"/>
              <a:buChar char="Ø"/>
            </a:pPr>
            <a:r>
              <a:rPr lang="en-US" sz="2400" dirty="0"/>
              <a:t>form a tree that includes every vertex</a:t>
            </a:r>
          </a:p>
          <a:p>
            <a:pPr lvl="1">
              <a:buFont typeface="Wingdings" panose="05000000000000000000" pitchFamily="2" charset="2"/>
              <a:buChar char="Ø"/>
            </a:pPr>
            <a:r>
              <a:rPr lang="en-US" sz="2400" dirty="0"/>
              <a:t>has the minimum sum of weights among all the trees that can be formed from the graph</a:t>
            </a:r>
          </a:p>
          <a:p>
            <a:pPr>
              <a:buFont typeface="Wingdings" panose="05000000000000000000" pitchFamily="2" charset="2"/>
              <a:buChar char="Ø"/>
            </a:pPr>
            <a:r>
              <a:rPr lang="en-US" sz="2400" dirty="0"/>
              <a:t>It falls under a class of algorithms called greedy algorithms that find the local optimum in the hopes of finding a global optimum.</a:t>
            </a:r>
          </a:p>
          <a:p>
            <a:pPr lvl="1">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48</a:t>
            </a:fld>
            <a:endParaRPr lang="en-US"/>
          </a:p>
        </p:txBody>
      </p:sp>
    </p:spTree>
    <p:extLst>
      <p:ext uri="{BB962C8B-B14F-4D97-AF65-F5344CB8AC3E}">
        <p14:creationId xmlns:p14="http://schemas.microsoft.com/office/powerpoint/2010/main" val="1076962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a:t>
            </a:r>
            <a:r>
              <a:rPr lang="en-US" dirty="0" err="1"/>
              <a:t>Kruskal's</a:t>
            </a:r>
            <a:r>
              <a:rPr lang="en-US" dirty="0"/>
              <a:t> Algorithm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200" dirty="0"/>
              <a:t>We start from the edges with the lowest weight and keep adding edges until we reach our goal.</a:t>
            </a:r>
          </a:p>
          <a:p>
            <a:pPr>
              <a:buFont typeface="Wingdings" panose="05000000000000000000" pitchFamily="2" charset="2"/>
              <a:buChar char="Ø"/>
            </a:pPr>
            <a:r>
              <a:rPr lang="en-US" sz="2200" dirty="0"/>
              <a:t>The steps for implementing </a:t>
            </a:r>
            <a:r>
              <a:rPr lang="en-US" sz="2200" dirty="0" err="1"/>
              <a:t>Kruskal's</a:t>
            </a:r>
            <a:r>
              <a:rPr lang="en-US" sz="2200" dirty="0"/>
              <a:t> algorithm are as follows:</a:t>
            </a:r>
          </a:p>
          <a:p>
            <a:pPr lvl="1">
              <a:buFont typeface="Wingdings" panose="05000000000000000000" pitchFamily="2" charset="2"/>
              <a:buChar char="Ø"/>
            </a:pPr>
            <a:r>
              <a:rPr lang="en-US" sz="2200" dirty="0"/>
              <a:t>Sort all the edges from low weight to high</a:t>
            </a:r>
          </a:p>
          <a:p>
            <a:pPr lvl="1">
              <a:buFont typeface="Wingdings" panose="05000000000000000000" pitchFamily="2" charset="2"/>
              <a:buChar char="Ø"/>
            </a:pPr>
            <a:r>
              <a:rPr lang="en-US" sz="2200" dirty="0"/>
              <a:t>Take the edge with the lowest weight and add it to the spanning tree. If adding the edge created a cycle, then reject this edge.</a:t>
            </a:r>
          </a:p>
          <a:p>
            <a:pPr lvl="1">
              <a:buFont typeface="Wingdings" panose="05000000000000000000" pitchFamily="2" charset="2"/>
              <a:buChar char="Ø"/>
            </a:pPr>
            <a:r>
              <a:rPr lang="en-US" sz="2200" dirty="0"/>
              <a:t>Keep adding edges until we reach all vertices.</a:t>
            </a:r>
          </a:p>
          <a:p>
            <a:pPr>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49</a:t>
            </a:fld>
            <a:endParaRPr lang="en-US"/>
          </a:p>
        </p:txBody>
      </p:sp>
    </p:spTree>
    <p:extLst>
      <p:ext uri="{BB962C8B-B14F-4D97-AF65-F5344CB8AC3E}">
        <p14:creationId xmlns:p14="http://schemas.microsoft.com/office/powerpoint/2010/main" val="3421406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Graph</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b="1" dirty="0"/>
              <a:t>Undirected Graph</a:t>
            </a:r>
          </a:p>
          <a:p>
            <a:pPr lvl="1">
              <a:buFont typeface="Wingdings" panose="05000000000000000000" pitchFamily="2" charset="2"/>
              <a:buChar char="Ø"/>
            </a:pPr>
            <a:r>
              <a:rPr lang="en-US" dirty="0"/>
              <a:t>A graph with only undirected edges is said to be undirected graph.</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a:buFont typeface="Wingdings" panose="05000000000000000000" pitchFamily="2" charset="2"/>
              <a:buChar char="Ø"/>
            </a:pPr>
            <a:r>
              <a:rPr lang="en-US" b="1" dirty="0"/>
              <a:t>Directed Graph</a:t>
            </a:r>
          </a:p>
          <a:p>
            <a:pPr lvl="1">
              <a:buFont typeface="Wingdings" panose="05000000000000000000" pitchFamily="2" charset="2"/>
              <a:buChar char="Ø"/>
            </a:pPr>
            <a:r>
              <a:rPr lang="en-US" dirty="0"/>
              <a:t>A graph with only directed edges is said to be directed graph. </a:t>
            </a:r>
            <a:endParaRPr lang="en-US" b="1" dirty="0"/>
          </a:p>
        </p:txBody>
      </p:sp>
      <p:sp>
        <p:nvSpPr>
          <p:cNvPr id="4" name="Slide Number Placeholder 3"/>
          <p:cNvSpPr>
            <a:spLocks noGrp="1"/>
          </p:cNvSpPr>
          <p:nvPr>
            <p:ph type="sldNum" sz="quarter" idx="12"/>
          </p:nvPr>
        </p:nvSpPr>
        <p:spPr/>
        <p:txBody>
          <a:bodyPr/>
          <a:lstStyle/>
          <a:p>
            <a:fld id="{CEA14038-B5DE-4004-9A87-ACD0965ADC27}" type="slidenum">
              <a:rPr lang="en-US" smtClean="0"/>
              <a:t>5</a:t>
            </a:fld>
            <a:endParaRPr lang="en-US"/>
          </a:p>
        </p:txBody>
      </p:sp>
      <p:pic>
        <p:nvPicPr>
          <p:cNvPr id="5" name="Picture 4"/>
          <p:cNvPicPr>
            <a:picLocks noChangeAspect="1"/>
          </p:cNvPicPr>
          <p:nvPr/>
        </p:nvPicPr>
        <p:blipFill>
          <a:blip r:embed="rId2"/>
          <a:stretch>
            <a:fillRect/>
          </a:stretch>
        </p:blipFill>
        <p:spPr>
          <a:xfrm>
            <a:off x="4752304" y="2575440"/>
            <a:ext cx="2743200" cy="1095040"/>
          </a:xfrm>
          <a:prstGeom prst="rect">
            <a:avLst/>
          </a:prstGeom>
        </p:spPr>
      </p:pic>
      <p:pic>
        <p:nvPicPr>
          <p:cNvPr id="6" name="Picture 5"/>
          <p:cNvPicPr>
            <a:picLocks noChangeAspect="1"/>
          </p:cNvPicPr>
          <p:nvPr/>
        </p:nvPicPr>
        <p:blipFill>
          <a:blip r:embed="rId3"/>
          <a:stretch>
            <a:fillRect/>
          </a:stretch>
        </p:blipFill>
        <p:spPr>
          <a:xfrm>
            <a:off x="4752305" y="4663018"/>
            <a:ext cx="2743200" cy="1314450"/>
          </a:xfrm>
          <a:prstGeom prst="rect">
            <a:avLst/>
          </a:prstGeom>
        </p:spPr>
      </p:pic>
    </p:spTree>
    <p:extLst>
      <p:ext uri="{BB962C8B-B14F-4D97-AF65-F5344CB8AC3E}">
        <p14:creationId xmlns:p14="http://schemas.microsoft.com/office/powerpoint/2010/main" val="876277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t>
            </a:r>
            <a:r>
              <a:rPr lang="en-US" dirty="0" err="1"/>
              <a:t>Kruskal's</a:t>
            </a:r>
            <a:r>
              <a:rPr lang="en-US" dirty="0"/>
              <a:t> Algorithm</a:t>
            </a:r>
          </a:p>
        </p:txBody>
      </p:sp>
      <p:pic>
        <p:nvPicPr>
          <p:cNvPr id="5" name="Content Placeholder 4"/>
          <p:cNvPicPr>
            <a:picLocks noGrp="1" noChangeAspect="1"/>
          </p:cNvPicPr>
          <p:nvPr>
            <p:ph idx="1"/>
          </p:nvPr>
        </p:nvPicPr>
        <p:blipFill>
          <a:blip r:embed="rId2"/>
          <a:stretch>
            <a:fillRect/>
          </a:stretch>
        </p:blipFill>
        <p:spPr>
          <a:xfrm>
            <a:off x="1211579" y="1823379"/>
            <a:ext cx="5515187" cy="1649784"/>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50</a:t>
            </a:fld>
            <a:endParaRPr lang="en-US"/>
          </a:p>
        </p:txBody>
      </p:sp>
      <p:pic>
        <p:nvPicPr>
          <p:cNvPr id="6" name="Picture 5"/>
          <p:cNvPicPr>
            <a:picLocks noChangeAspect="1"/>
          </p:cNvPicPr>
          <p:nvPr/>
        </p:nvPicPr>
        <p:blipFill>
          <a:blip r:embed="rId3"/>
          <a:stretch>
            <a:fillRect/>
          </a:stretch>
        </p:blipFill>
        <p:spPr>
          <a:xfrm>
            <a:off x="7547783" y="1823378"/>
            <a:ext cx="2352675" cy="1563766"/>
          </a:xfrm>
          <a:prstGeom prst="rect">
            <a:avLst/>
          </a:prstGeom>
        </p:spPr>
      </p:pic>
      <p:pic>
        <p:nvPicPr>
          <p:cNvPr id="7" name="Picture 6"/>
          <p:cNvPicPr>
            <a:picLocks noChangeAspect="1"/>
          </p:cNvPicPr>
          <p:nvPr/>
        </p:nvPicPr>
        <p:blipFill>
          <a:blip r:embed="rId4"/>
          <a:stretch>
            <a:fillRect/>
          </a:stretch>
        </p:blipFill>
        <p:spPr>
          <a:xfrm>
            <a:off x="1950639" y="4066306"/>
            <a:ext cx="3333750" cy="1420094"/>
          </a:xfrm>
          <a:prstGeom prst="rect">
            <a:avLst/>
          </a:prstGeom>
        </p:spPr>
      </p:pic>
      <p:pic>
        <p:nvPicPr>
          <p:cNvPr id="8" name="Picture 7"/>
          <p:cNvPicPr>
            <a:picLocks noChangeAspect="1"/>
          </p:cNvPicPr>
          <p:nvPr/>
        </p:nvPicPr>
        <p:blipFill>
          <a:blip r:embed="rId5"/>
          <a:stretch>
            <a:fillRect/>
          </a:stretch>
        </p:blipFill>
        <p:spPr>
          <a:xfrm>
            <a:off x="6126480" y="4188270"/>
            <a:ext cx="3987689" cy="1345559"/>
          </a:xfrm>
          <a:prstGeom prst="rect">
            <a:avLst/>
          </a:prstGeom>
        </p:spPr>
      </p:pic>
      <p:sp>
        <p:nvSpPr>
          <p:cNvPr id="9" name="TextBox 8"/>
          <p:cNvSpPr txBox="1"/>
          <p:nvPr/>
        </p:nvSpPr>
        <p:spPr>
          <a:xfrm>
            <a:off x="2630380" y="3560051"/>
            <a:ext cx="2781724" cy="369332"/>
          </a:xfrm>
          <a:prstGeom prst="rect">
            <a:avLst/>
          </a:prstGeom>
          <a:noFill/>
        </p:spPr>
        <p:txBody>
          <a:bodyPr wrap="none" rtlCol="0">
            <a:spAutoFit/>
          </a:bodyPr>
          <a:lstStyle/>
          <a:p>
            <a:r>
              <a:rPr lang="en-US" dirty="0"/>
              <a:t>Start with a weighted graph</a:t>
            </a:r>
          </a:p>
        </p:txBody>
      </p:sp>
      <p:sp>
        <p:nvSpPr>
          <p:cNvPr id="10" name="TextBox 9"/>
          <p:cNvSpPr txBox="1"/>
          <p:nvPr/>
        </p:nvSpPr>
        <p:spPr>
          <a:xfrm>
            <a:off x="6879166" y="3473162"/>
            <a:ext cx="3897221" cy="646331"/>
          </a:xfrm>
          <a:prstGeom prst="rect">
            <a:avLst/>
          </a:prstGeom>
          <a:noFill/>
        </p:spPr>
        <p:txBody>
          <a:bodyPr wrap="none" rtlCol="0">
            <a:spAutoFit/>
          </a:bodyPr>
          <a:lstStyle/>
          <a:p>
            <a:r>
              <a:rPr lang="en-US" dirty="0"/>
              <a:t>Choose the edge with the least weight, </a:t>
            </a:r>
          </a:p>
          <a:p>
            <a:r>
              <a:rPr lang="en-US" dirty="0"/>
              <a:t>if there are more than 1,choose anyone</a:t>
            </a:r>
          </a:p>
        </p:txBody>
      </p:sp>
      <p:sp>
        <p:nvSpPr>
          <p:cNvPr id="11" name="TextBox 10"/>
          <p:cNvSpPr txBox="1"/>
          <p:nvPr/>
        </p:nvSpPr>
        <p:spPr>
          <a:xfrm>
            <a:off x="6422507" y="5671538"/>
            <a:ext cx="3479799" cy="646331"/>
          </a:xfrm>
          <a:prstGeom prst="rect">
            <a:avLst/>
          </a:prstGeom>
          <a:noFill/>
        </p:spPr>
        <p:txBody>
          <a:bodyPr wrap="none" rtlCol="0">
            <a:spAutoFit/>
          </a:bodyPr>
          <a:lstStyle/>
          <a:p>
            <a:r>
              <a:rPr lang="en-US" dirty="0"/>
              <a:t>Choose the next shortest edge that</a:t>
            </a:r>
          </a:p>
          <a:p>
            <a:r>
              <a:rPr lang="en-US" dirty="0"/>
              <a:t> doesn't create a cycle and add it</a:t>
            </a:r>
          </a:p>
        </p:txBody>
      </p:sp>
      <p:sp>
        <p:nvSpPr>
          <p:cNvPr id="12" name="TextBox 11"/>
          <p:cNvSpPr txBox="1"/>
          <p:nvPr/>
        </p:nvSpPr>
        <p:spPr>
          <a:xfrm>
            <a:off x="1597634" y="5671538"/>
            <a:ext cx="4039760" cy="369332"/>
          </a:xfrm>
          <a:prstGeom prst="rect">
            <a:avLst/>
          </a:prstGeom>
          <a:noFill/>
        </p:spPr>
        <p:txBody>
          <a:bodyPr wrap="none" rtlCol="0">
            <a:spAutoFit/>
          </a:bodyPr>
          <a:lstStyle/>
          <a:p>
            <a:r>
              <a:rPr lang="en-US" dirty="0"/>
              <a:t>Choose the next shortest edge and add it</a:t>
            </a:r>
          </a:p>
        </p:txBody>
      </p:sp>
    </p:spTree>
    <p:extLst>
      <p:ext uri="{BB962C8B-B14F-4D97-AF65-F5344CB8AC3E}">
        <p14:creationId xmlns:p14="http://schemas.microsoft.com/office/powerpoint/2010/main" val="1060137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t>
            </a:r>
            <a:r>
              <a:rPr lang="en-US" dirty="0" err="1"/>
              <a:t>Kruskal's</a:t>
            </a:r>
            <a:r>
              <a:rPr lang="en-US" dirty="0"/>
              <a:t> Algorithm</a:t>
            </a:r>
          </a:p>
        </p:txBody>
      </p:sp>
      <p:pic>
        <p:nvPicPr>
          <p:cNvPr id="5" name="Content Placeholder 4"/>
          <p:cNvPicPr>
            <a:picLocks noGrp="1" noChangeAspect="1"/>
          </p:cNvPicPr>
          <p:nvPr>
            <p:ph idx="1"/>
          </p:nvPr>
        </p:nvPicPr>
        <p:blipFill>
          <a:blip r:embed="rId2"/>
          <a:stretch>
            <a:fillRect/>
          </a:stretch>
        </p:blipFill>
        <p:spPr>
          <a:xfrm>
            <a:off x="1297305" y="2071754"/>
            <a:ext cx="4829175" cy="2438400"/>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51</a:t>
            </a:fld>
            <a:endParaRPr lang="en-US"/>
          </a:p>
        </p:txBody>
      </p:sp>
      <p:pic>
        <p:nvPicPr>
          <p:cNvPr id="6" name="Picture 5"/>
          <p:cNvPicPr>
            <a:picLocks noChangeAspect="1"/>
          </p:cNvPicPr>
          <p:nvPr/>
        </p:nvPicPr>
        <p:blipFill>
          <a:blip r:embed="rId3"/>
          <a:stretch>
            <a:fillRect/>
          </a:stretch>
        </p:blipFill>
        <p:spPr>
          <a:xfrm>
            <a:off x="6383655" y="2071754"/>
            <a:ext cx="4772025" cy="2486025"/>
          </a:xfrm>
          <a:prstGeom prst="rect">
            <a:avLst/>
          </a:prstGeom>
        </p:spPr>
      </p:pic>
      <p:sp>
        <p:nvSpPr>
          <p:cNvPr id="7" name="TextBox 6"/>
          <p:cNvSpPr txBox="1"/>
          <p:nvPr/>
        </p:nvSpPr>
        <p:spPr>
          <a:xfrm>
            <a:off x="1945543" y="4844548"/>
            <a:ext cx="3532698" cy="646331"/>
          </a:xfrm>
          <a:prstGeom prst="rect">
            <a:avLst/>
          </a:prstGeom>
          <a:noFill/>
        </p:spPr>
        <p:txBody>
          <a:bodyPr wrap="none" rtlCol="0">
            <a:spAutoFit/>
          </a:bodyPr>
          <a:lstStyle/>
          <a:p>
            <a:r>
              <a:rPr lang="en-US" dirty="0"/>
              <a:t>Choose the next shortest edge that </a:t>
            </a:r>
          </a:p>
          <a:p>
            <a:r>
              <a:rPr lang="en-US" dirty="0"/>
              <a:t>create a cycle and add it</a:t>
            </a:r>
          </a:p>
        </p:txBody>
      </p:sp>
      <p:sp>
        <p:nvSpPr>
          <p:cNvPr id="8" name="TextBox 7"/>
          <p:cNvSpPr txBox="1"/>
          <p:nvPr/>
        </p:nvSpPr>
        <p:spPr>
          <a:xfrm>
            <a:off x="7003318" y="4713612"/>
            <a:ext cx="3721660" cy="369332"/>
          </a:xfrm>
          <a:prstGeom prst="rect">
            <a:avLst/>
          </a:prstGeom>
          <a:noFill/>
        </p:spPr>
        <p:txBody>
          <a:bodyPr wrap="none" rtlCol="0">
            <a:spAutoFit/>
          </a:bodyPr>
          <a:lstStyle/>
          <a:p>
            <a:r>
              <a:rPr lang="en-US" dirty="0"/>
              <a:t>Repeat until you have a spanning tree</a:t>
            </a:r>
          </a:p>
        </p:txBody>
      </p:sp>
    </p:spTree>
    <p:extLst>
      <p:ext uri="{BB962C8B-B14F-4D97-AF65-F5344CB8AC3E}">
        <p14:creationId xmlns:p14="http://schemas.microsoft.com/office/powerpoint/2010/main" val="682437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400" dirty="0"/>
              <a:t>Prim's algorithm is a minimum spanning tree algorithm that takes a graph as input and finds the subset of the edges of that graph which</a:t>
            </a:r>
          </a:p>
          <a:p>
            <a:pPr lvl="1">
              <a:buFont typeface="Wingdings" panose="05000000000000000000" pitchFamily="2" charset="2"/>
              <a:buChar char="Ø"/>
            </a:pPr>
            <a:r>
              <a:rPr lang="en-US" sz="2400" dirty="0"/>
              <a:t>form a tree that includes every vertex</a:t>
            </a:r>
          </a:p>
          <a:p>
            <a:pPr lvl="1">
              <a:buFont typeface="Wingdings" panose="05000000000000000000" pitchFamily="2" charset="2"/>
              <a:buChar char="Ø"/>
            </a:pPr>
            <a:r>
              <a:rPr lang="en-US" sz="2400" dirty="0"/>
              <a:t>has the minimum sum of weights among all the trees that can be formed from the graph</a:t>
            </a:r>
          </a:p>
          <a:p>
            <a:pPr>
              <a:buFont typeface="Wingdings" panose="05000000000000000000" pitchFamily="2" charset="2"/>
              <a:buChar char="Ø"/>
            </a:pPr>
            <a:r>
              <a:rPr lang="en-US" sz="2400" dirty="0"/>
              <a:t>It falls under a class of algorithms called greedy algorithms that find the local optimum in the hopes of finding a global optimum.</a:t>
            </a:r>
          </a:p>
          <a:p>
            <a:pPr lvl="1">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52</a:t>
            </a:fld>
            <a:endParaRPr lang="en-US"/>
          </a:p>
        </p:txBody>
      </p:sp>
    </p:spTree>
    <p:extLst>
      <p:ext uri="{BB962C8B-B14F-4D97-AF65-F5344CB8AC3E}">
        <p14:creationId xmlns:p14="http://schemas.microsoft.com/office/powerpoint/2010/main" val="494172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Prim's Algorithm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400" dirty="0"/>
              <a:t>We start from one vertex and keep adding edges with the lowest weight until we reach our goal.</a:t>
            </a:r>
          </a:p>
          <a:p>
            <a:pPr>
              <a:buFont typeface="Wingdings" panose="05000000000000000000" pitchFamily="2" charset="2"/>
              <a:buChar char="Ø"/>
            </a:pPr>
            <a:r>
              <a:rPr lang="en-US" sz="2400" dirty="0"/>
              <a:t>The steps for implementing Prim's algorithm are as follows:</a:t>
            </a:r>
          </a:p>
          <a:p>
            <a:pPr lvl="1">
              <a:buFont typeface="Wingdings" panose="05000000000000000000" pitchFamily="2" charset="2"/>
              <a:buChar char="Ø"/>
            </a:pPr>
            <a:r>
              <a:rPr lang="en-US" sz="2400" dirty="0"/>
              <a:t>Initialize the minimum spanning tree with a vertex chosen at random.</a:t>
            </a:r>
          </a:p>
          <a:p>
            <a:pPr lvl="1">
              <a:buFont typeface="Wingdings" panose="05000000000000000000" pitchFamily="2" charset="2"/>
              <a:buChar char="Ø"/>
            </a:pPr>
            <a:r>
              <a:rPr lang="en-US" sz="2400" dirty="0"/>
              <a:t>Find all the edges that connect the tree to new vertices, find the minimum and add it to the tree</a:t>
            </a:r>
          </a:p>
          <a:p>
            <a:pPr lvl="1">
              <a:buFont typeface="Wingdings" panose="05000000000000000000" pitchFamily="2" charset="2"/>
              <a:buChar char="Ø"/>
            </a:pPr>
            <a:r>
              <a:rPr lang="en-US" sz="2400" dirty="0"/>
              <a:t>Keep repeating step 2 until we get a minimum spanning tree</a:t>
            </a:r>
          </a:p>
          <a:p>
            <a:pPr>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53</a:t>
            </a:fld>
            <a:endParaRPr lang="en-US"/>
          </a:p>
        </p:txBody>
      </p:sp>
    </p:spTree>
    <p:extLst>
      <p:ext uri="{BB962C8B-B14F-4D97-AF65-F5344CB8AC3E}">
        <p14:creationId xmlns:p14="http://schemas.microsoft.com/office/powerpoint/2010/main" val="1817173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Prim's Algorithm</a:t>
            </a:r>
          </a:p>
        </p:txBody>
      </p:sp>
      <p:pic>
        <p:nvPicPr>
          <p:cNvPr id="5" name="Content Placeholder 4"/>
          <p:cNvPicPr>
            <a:picLocks noGrp="1" noChangeAspect="1"/>
          </p:cNvPicPr>
          <p:nvPr>
            <p:ph idx="1"/>
          </p:nvPr>
        </p:nvPicPr>
        <p:blipFill>
          <a:blip r:embed="rId2"/>
          <a:stretch>
            <a:fillRect/>
          </a:stretch>
        </p:blipFill>
        <p:spPr>
          <a:xfrm>
            <a:off x="1290147" y="1862339"/>
            <a:ext cx="4572000" cy="1661513"/>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54</a:t>
            </a:fld>
            <a:endParaRPr lang="en-US"/>
          </a:p>
        </p:txBody>
      </p:sp>
      <p:pic>
        <p:nvPicPr>
          <p:cNvPr id="6" name="Picture 5"/>
          <p:cNvPicPr>
            <a:picLocks noChangeAspect="1"/>
          </p:cNvPicPr>
          <p:nvPr/>
        </p:nvPicPr>
        <p:blipFill>
          <a:blip r:embed="rId3"/>
          <a:stretch>
            <a:fillRect/>
          </a:stretch>
        </p:blipFill>
        <p:spPr>
          <a:xfrm>
            <a:off x="6463534" y="2179347"/>
            <a:ext cx="1009650" cy="1085850"/>
          </a:xfrm>
          <a:prstGeom prst="rect">
            <a:avLst/>
          </a:prstGeom>
        </p:spPr>
      </p:pic>
      <p:pic>
        <p:nvPicPr>
          <p:cNvPr id="7" name="Picture 6"/>
          <p:cNvPicPr>
            <a:picLocks noChangeAspect="1"/>
          </p:cNvPicPr>
          <p:nvPr/>
        </p:nvPicPr>
        <p:blipFill>
          <a:blip r:embed="rId4"/>
          <a:stretch>
            <a:fillRect/>
          </a:stretch>
        </p:blipFill>
        <p:spPr>
          <a:xfrm>
            <a:off x="8444124" y="1862339"/>
            <a:ext cx="2143125" cy="1402858"/>
          </a:xfrm>
          <a:prstGeom prst="rect">
            <a:avLst/>
          </a:prstGeom>
        </p:spPr>
      </p:pic>
      <p:pic>
        <p:nvPicPr>
          <p:cNvPr id="8" name="Picture 7"/>
          <p:cNvPicPr>
            <a:picLocks noChangeAspect="1"/>
          </p:cNvPicPr>
          <p:nvPr/>
        </p:nvPicPr>
        <p:blipFill>
          <a:blip r:embed="rId5"/>
          <a:stretch>
            <a:fillRect/>
          </a:stretch>
        </p:blipFill>
        <p:spPr>
          <a:xfrm>
            <a:off x="1290147" y="4098572"/>
            <a:ext cx="3362325" cy="1490859"/>
          </a:xfrm>
          <a:prstGeom prst="rect">
            <a:avLst/>
          </a:prstGeom>
        </p:spPr>
      </p:pic>
      <p:sp>
        <p:nvSpPr>
          <p:cNvPr id="9" name="TextBox 8"/>
          <p:cNvSpPr txBox="1"/>
          <p:nvPr/>
        </p:nvSpPr>
        <p:spPr>
          <a:xfrm>
            <a:off x="2185285" y="3649501"/>
            <a:ext cx="2781724" cy="369332"/>
          </a:xfrm>
          <a:prstGeom prst="rect">
            <a:avLst/>
          </a:prstGeom>
          <a:noFill/>
        </p:spPr>
        <p:txBody>
          <a:bodyPr wrap="none" rtlCol="0">
            <a:spAutoFit/>
          </a:bodyPr>
          <a:lstStyle/>
          <a:p>
            <a:r>
              <a:rPr lang="en-US" dirty="0"/>
              <a:t>Start with a weighted graph</a:t>
            </a:r>
          </a:p>
        </p:txBody>
      </p:sp>
      <p:sp>
        <p:nvSpPr>
          <p:cNvPr id="10" name="TextBox 9"/>
          <p:cNvSpPr txBox="1"/>
          <p:nvPr/>
        </p:nvSpPr>
        <p:spPr>
          <a:xfrm>
            <a:off x="6129169" y="3359908"/>
            <a:ext cx="1678473" cy="369332"/>
          </a:xfrm>
          <a:prstGeom prst="rect">
            <a:avLst/>
          </a:prstGeom>
          <a:noFill/>
        </p:spPr>
        <p:txBody>
          <a:bodyPr wrap="none" rtlCol="0">
            <a:spAutoFit/>
          </a:bodyPr>
          <a:lstStyle/>
          <a:p>
            <a:r>
              <a:rPr lang="en-US" dirty="0"/>
              <a:t>Choose a vertex</a:t>
            </a:r>
          </a:p>
        </p:txBody>
      </p:sp>
      <p:sp>
        <p:nvSpPr>
          <p:cNvPr id="11" name="TextBox 10"/>
          <p:cNvSpPr txBox="1"/>
          <p:nvPr/>
        </p:nvSpPr>
        <p:spPr>
          <a:xfrm>
            <a:off x="8074572" y="3359908"/>
            <a:ext cx="3081107" cy="646331"/>
          </a:xfrm>
          <a:prstGeom prst="rect">
            <a:avLst/>
          </a:prstGeom>
          <a:noFill/>
        </p:spPr>
        <p:txBody>
          <a:bodyPr wrap="square" rtlCol="0">
            <a:spAutoFit/>
          </a:bodyPr>
          <a:lstStyle/>
          <a:p>
            <a:r>
              <a:rPr lang="en-US" dirty="0"/>
              <a:t>Choose the shortest edge from </a:t>
            </a:r>
          </a:p>
          <a:p>
            <a:r>
              <a:rPr lang="en-US" dirty="0"/>
              <a:t>this vertex and add it</a:t>
            </a:r>
          </a:p>
        </p:txBody>
      </p:sp>
      <p:sp>
        <p:nvSpPr>
          <p:cNvPr id="12" name="TextBox 11"/>
          <p:cNvSpPr txBox="1"/>
          <p:nvPr/>
        </p:nvSpPr>
        <p:spPr>
          <a:xfrm>
            <a:off x="1625107" y="5635597"/>
            <a:ext cx="2692404" cy="646331"/>
          </a:xfrm>
          <a:prstGeom prst="rect">
            <a:avLst/>
          </a:prstGeom>
          <a:noFill/>
        </p:spPr>
        <p:txBody>
          <a:bodyPr wrap="none" rtlCol="0">
            <a:spAutoFit/>
          </a:bodyPr>
          <a:lstStyle/>
          <a:p>
            <a:r>
              <a:rPr lang="en-US" dirty="0"/>
              <a:t>Choose the nearest vertex </a:t>
            </a:r>
          </a:p>
          <a:p>
            <a:r>
              <a:rPr lang="en-US" dirty="0"/>
              <a:t>not yet in the solution</a:t>
            </a:r>
          </a:p>
        </p:txBody>
      </p:sp>
      <p:pic>
        <p:nvPicPr>
          <p:cNvPr id="13" name="Picture 12"/>
          <p:cNvPicPr>
            <a:picLocks noChangeAspect="1"/>
          </p:cNvPicPr>
          <p:nvPr/>
        </p:nvPicPr>
        <p:blipFill>
          <a:blip r:embed="rId6"/>
          <a:stretch>
            <a:fillRect/>
          </a:stretch>
        </p:blipFill>
        <p:spPr>
          <a:xfrm>
            <a:off x="5450204" y="4013066"/>
            <a:ext cx="4714875" cy="1576365"/>
          </a:xfrm>
          <a:prstGeom prst="rect">
            <a:avLst/>
          </a:prstGeom>
        </p:spPr>
      </p:pic>
      <p:sp>
        <p:nvSpPr>
          <p:cNvPr id="14" name="TextBox 13"/>
          <p:cNvSpPr txBox="1"/>
          <p:nvPr/>
        </p:nvSpPr>
        <p:spPr>
          <a:xfrm>
            <a:off x="5544502" y="5654232"/>
            <a:ext cx="5076967" cy="646331"/>
          </a:xfrm>
          <a:prstGeom prst="rect">
            <a:avLst/>
          </a:prstGeom>
          <a:noFill/>
        </p:spPr>
        <p:txBody>
          <a:bodyPr wrap="none" rtlCol="0">
            <a:spAutoFit/>
          </a:bodyPr>
          <a:lstStyle/>
          <a:p>
            <a:r>
              <a:rPr lang="en-US" dirty="0"/>
              <a:t>Choose the nearest edge not yet in the solution,</a:t>
            </a:r>
          </a:p>
          <a:p>
            <a:r>
              <a:rPr lang="en-US" dirty="0"/>
              <a:t>if there are multiple choices, choose one at random</a:t>
            </a:r>
          </a:p>
        </p:txBody>
      </p:sp>
    </p:spTree>
    <p:extLst>
      <p:ext uri="{BB962C8B-B14F-4D97-AF65-F5344CB8AC3E}">
        <p14:creationId xmlns:p14="http://schemas.microsoft.com/office/powerpoint/2010/main" val="2298381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Prim's Algorithm</a:t>
            </a:r>
          </a:p>
        </p:txBody>
      </p:sp>
      <p:pic>
        <p:nvPicPr>
          <p:cNvPr id="5" name="Content Placeholder 4"/>
          <p:cNvPicPr>
            <a:picLocks noGrp="1" noChangeAspect="1"/>
          </p:cNvPicPr>
          <p:nvPr>
            <p:ph idx="1"/>
          </p:nvPr>
        </p:nvPicPr>
        <p:blipFill>
          <a:blip r:embed="rId2"/>
          <a:stretch>
            <a:fillRect/>
          </a:stretch>
        </p:blipFill>
        <p:spPr>
          <a:xfrm>
            <a:off x="3759517" y="2071420"/>
            <a:ext cx="4733925" cy="2619375"/>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55</a:t>
            </a:fld>
            <a:endParaRPr lang="en-US"/>
          </a:p>
        </p:txBody>
      </p:sp>
      <p:sp>
        <p:nvSpPr>
          <p:cNvPr id="6" name="TextBox 5"/>
          <p:cNvSpPr txBox="1"/>
          <p:nvPr/>
        </p:nvSpPr>
        <p:spPr>
          <a:xfrm>
            <a:off x="4265649" y="5024855"/>
            <a:ext cx="3721660" cy="369332"/>
          </a:xfrm>
          <a:prstGeom prst="rect">
            <a:avLst/>
          </a:prstGeom>
          <a:noFill/>
        </p:spPr>
        <p:txBody>
          <a:bodyPr wrap="none" rtlCol="0">
            <a:spAutoFit/>
          </a:bodyPr>
          <a:lstStyle/>
          <a:p>
            <a:r>
              <a:rPr lang="en-US" dirty="0"/>
              <a:t>Repeat until you have a spanning tree</a:t>
            </a:r>
          </a:p>
        </p:txBody>
      </p:sp>
    </p:spTree>
    <p:extLst>
      <p:ext uri="{BB962C8B-B14F-4D97-AF65-F5344CB8AC3E}">
        <p14:creationId xmlns:p14="http://schemas.microsoft.com/office/powerpoint/2010/main" val="3414185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Algorithm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It builds a collection of blue trees, by repeatedly merging trees using the following rule, until there is just one tree left. </a:t>
            </a:r>
          </a:p>
          <a:p>
            <a:pPr>
              <a:buFont typeface="Wingdings" panose="05000000000000000000" pitchFamily="2" charset="2"/>
              <a:buChar char="Ø"/>
            </a:pPr>
            <a:r>
              <a:rPr lang="en-US" b="1" dirty="0"/>
              <a:t>Coloring Rule. </a:t>
            </a:r>
            <a:r>
              <a:rPr lang="en-US" dirty="0"/>
              <a:t>Select a blue tree and minimum cost edge incident to it. Color the edge blue </a:t>
            </a:r>
          </a:p>
          <a:p>
            <a:pPr>
              <a:buFont typeface="Wingdings" panose="05000000000000000000" pitchFamily="2" charset="2"/>
              <a:buChar char="Ø"/>
            </a:pPr>
            <a:r>
              <a:rPr lang="en-US" dirty="0"/>
              <a:t>An edge is incident to a tree if one of its endpoints is in the tree and the other is not.</a:t>
            </a:r>
          </a:p>
          <a:p>
            <a:pPr marL="0" indent="0">
              <a:buNone/>
            </a:pPr>
            <a:r>
              <a:rPr lang="en-US" b="1" dirty="0"/>
              <a:t>Algorithm</a:t>
            </a:r>
          </a:p>
          <a:p>
            <a:pPr>
              <a:buFont typeface="Wingdings" panose="05000000000000000000" pitchFamily="2" charset="2"/>
              <a:buChar char="Ø"/>
            </a:pPr>
            <a:r>
              <a:rPr lang="en-US" b="1" dirty="0"/>
              <a:t>Initialize: F</a:t>
            </a:r>
            <a:r>
              <a:rPr lang="en-US" dirty="0"/>
              <a:t>: a forest consisting of isolated vertices of G. </a:t>
            </a:r>
          </a:p>
          <a:p>
            <a:pPr>
              <a:buFont typeface="Wingdings" panose="05000000000000000000" pitchFamily="2" charset="2"/>
              <a:buChar char="Ø"/>
            </a:pPr>
            <a:r>
              <a:rPr lang="en-US" b="1" dirty="0"/>
              <a:t>Terminate:</a:t>
            </a:r>
            <a:r>
              <a:rPr lang="en-US" dirty="0"/>
              <a:t> If F is a tree then terminate. </a:t>
            </a:r>
          </a:p>
          <a:p>
            <a:pPr>
              <a:buFont typeface="Wingdings" panose="05000000000000000000" pitchFamily="2" charset="2"/>
              <a:buChar char="Ø"/>
            </a:pPr>
            <a:r>
              <a:rPr lang="en-US" b="1" dirty="0"/>
              <a:t>Update: </a:t>
            </a:r>
            <a:r>
              <a:rPr lang="en-US" dirty="0"/>
              <a:t>Select any tree T in F (cut selection). Add to F a minimum cost edge between T and another tree in F (edge selection). Go to the Termination.</a:t>
            </a:r>
          </a:p>
          <a:p>
            <a:pPr>
              <a:buFont typeface="Wingdings" panose="05000000000000000000" pitchFamily="2" charset="2"/>
              <a:buChar char="Ø"/>
            </a:pPr>
            <a:endParaRPr lang="en-US" b="1" dirty="0"/>
          </a:p>
        </p:txBody>
      </p:sp>
      <p:sp>
        <p:nvSpPr>
          <p:cNvPr id="4" name="Slide Number Placeholder 3"/>
          <p:cNvSpPr>
            <a:spLocks noGrp="1"/>
          </p:cNvSpPr>
          <p:nvPr>
            <p:ph type="sldNum" sz="quarter" idx="12"/>
          </p:nvPr>
        </p:nvSpPr>
        <p:spPr/>
        <p:txBody>
          <a:bodyPr/>
          <a:lstStyle/>
          <a:p>
            <a:fld id="{CEA14038-B5DE-4004-9A87-ACD0965ADC27}" type="slidenum">
              <a:rPr lang="en-US" smtClean="0"/>
              <a:t>56</a:t>
            </a:fld>
            <a:endParaRPr lang="en-US"/>
          </a:p>
        </p:txBody>
      </p:sp>
    </p:spTree>
    <p:extLst>
      <p:ext uri="{BB962C8B-B14F-4D97-AF65-F5344CB8AC3E}">
        <p14:creationId xmlns:p14="http://schemas.microsoft.com/office/powerpoint/2010/main" val="32237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Spanning Tree</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Construct a minimum spanning tree using </a:t>
            </a:r>
            <a:r>
              <a:rPr lang="en-US" b="1" dirty="0" err="1"/>
              <a:t>Kruskal's</a:t>
            </a:r>
            <a:r>
              <a:rPr lang="en-US" b="1" dirty="0"/>
              <a:t> Algorithm </a:t>
            </a:r>
            <a:r>
              <a:rPr lang="en-US" dirty="0"/>
              <a:t>and </a:t>
            </a:r>
            <a:r>
              <a:rPr lang="en-US" b="1" dirty="0"/>
              <a:t>Prim’s Algorithm</a:t>
            </a:r>
          </a:p>
        </p:txBody>
      </p:sp>
      <p:sp>
        <p:nvSpPr>
          <p:cNvPr id="4" name="Slide Number Placeholder 3"/>
          <p:cNvSpPr>
            <a:spLocks noGrp="1"/>
          </p:cNvSpPr>
          <p:nvPr>
            <p:ph type="sldNum" sz="quarter" idx="12"/>
          </p:nvPr>
        </p:nvSpPr>
        <p:spPr/>
        <p:txBody>
          <a:bodyPr/>
          <a:lstStyle/>
          <a:p>
            <a:fld id="{CEA14038-B5DE-4004-9A87-ACD0965ADC27}" type="slidenum">
              <a:rPr lang="en-US" smtClean="0"/>
              <a:t>57</a:t>
            </a:fld>
            <a:endParaRPr lang="en-US"/>
          </a:p>
        </p:txBody>
      </p:sp>
      <p:pic>
        <p:nvPicPr>
          <p:cNvPr id="6" name="Picture 5"/>
          <p:cNvPicPr>
            <a:picLocks noChangeAspect="1"/>
          </p:cNvPicPr>
          <p:nvPr/>
        </p:nvPicPr>
        <p:blipFill>
          <a:blip r:embed="rId2"/>
          <a:stretch>
            <a:fillRect/>
          </a:stretch>
        </p:blipFill>
        <p:spPr>
          <a:xfrm>
            <a:off x="2905796" y="2412574"/>
            <a:ext cx="6019800" cy="3114675"/>
          </a:xfrm>
          <a:prstGeom prst="rect">
            <a:avLst/>
          </a:prstGeom>
        </p:spPr>
      </p:pic>
    </p:spTree>
    <p:extLst>
      <p:ext uri="{BB962C8B-B14F-4D97-AF65-F5344CB8AC3E}">
        <p14:creationId xmlns:p14="http://schemas.microsoft.com/office/powerpoint/2010/main" val="35302256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Algorithm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A greedy algorithm is an approach for solving a problem by selecting the best option available at the moment. </a:t>
            </a:r>
          </a:p>
          <a:p>
            <a:pPr>
              <a:buFont typeface="Wingdings" panose="05000000000000000000" pitchFamily="2" charset="2"/>
              <a:buChar char="Ø"/>
            </a:pPr>
            <a:r>
              <a:rPr lang="en-US" dirty="0"/>
              <a:t>It doesn't worry whether the current best result will bring the overall optimal result.</a:t>
            </a:r>
          </a:p>
          <a:p>
            <a:pPr>
              <a:buFont typeface="Wingdings" panose="05000000000000000000" pitchFamily="2" charset="2"/>
              <a:buChar char="Ø"/>
            </a:pPr>
            <a:r>
              <a:rPr lang="en-US" dirty="0"/>
              <a:t>The algorithm never reverses the earlier decision even if the choice is wrong. </a:t>
            </a:r>
          </a:p>
          <a:p>
            <a:pPr>
              <a:buFont typeface="Wingdings" panose="05000000000000000000" pitchFamily="2" charset="2"/>
              <a:buChar char="Ø"/>
            </a:pPr>
            <a:r>
              <a:rPr lang="en-US" dirty="0"/>
              <a:t>It works in a top-down approach.</a:t>
            </a:r>
          </a:p>
          <a:p>
            <a:pPr>
              <a:buFont typeface="Wingdings" panose="05000000000000000000" pitchFamily="2" charset="2"/>
              <a:buChar char="Ø"/>
            </a:pPr>
            <a:r>
              <a:rPr lang="en-US" dirty="0"/>
              <a:t>This algorithm may not produce the best result for all the problems. </a:t>
            </a:r>
          </a:p>
          <a:p>
            <a:pPr>
              <a:buFont typeface="Wingdings" panose="05000000000000000000" pitchFamily="2" charset="2"/>
              <a:buChar char="Ø"/>
            </a:pPr>
            <a:r>
              <a:rPr lang="en-US" dirty="0"/>
              <a:t>It's because it always goes for the local best choice to produce the global best result.</a:t>
            </a:r>
          </a:p>
        </p:txBody>
      </p:sp>
      <p:sp>
        <p:nvSpPr>
          <p:cNvPr id="4" name="Slide Number Placeholder 3"/>
          <p:cNvSpPr>
            <a:spLocks noGrp="1"/>
          </p:cNvSpPr>
          <p:nvPr>
            <p:ph type="sldNum" sz="quarter" idx="12"/>
          </p:nvPr>
        </p:nvSpPr>
        <p:spPr/>
        <p:txBody>
          <a:bodyPr/>
          <a:lstStyle/>
          <a:p>
            <a:fld id="{CEA14038-B5DE-4004-9A87-ACD0965ADC27}" type="slidenum">
              <a:rPr lang="en-US" smtClean="0"/>
              <a:t>58</a:t>
            </a:fld>
            <a:endParaRPr lang="en-US"/>
          </a:p>
        </p:txBody>
      </p:sp>
    </p:spTree>
    <p:extLst>
      <p:ext uri="{BB962C8B-B14F-4D97-AF65-F5344CB8AC3E}">
        <p14:creationId xmlns:p14="http://schemas.microsoft.com/office/powerpoint/2010/main" val="203310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Algorithm</a:t>
            </a:r>
          </a:p>
        </p:txBody>
      </p:sp>
      <p:sp>
        <p:nvSpPr>
          <p:cNvPr id="3" name="Content Placeholder 2"/>
          <p:cNvSpPr>
            <a:spLocks noGrp="1"/>
          </p:cNvSpPr>
          <p:nvPr>
            <p:ph idx="1"/>
          </p:nvPr>
        </p:nvSpPr>
        <p:spPr/>
        <p:txBody>
          <a:bodyPr/>
          <a:lstStyle/>
          <a:p>
            <a:r>
              <a:rPr lang="en-US" b="1" dirty="0"/>
              <a:t>Advantages</a:t>
            </a:r>
          </a:p>
          <a:p>
            <a:pPr>
              <a:buFont typeface="Wingdings" panose="05000000000000000000" pitchFamily="2" charset="2"/>
              <a:buChar char="Ø"/>
            </a:pPr>
            <a:r>
              <a:rPr lang="en-US" dirty="0"/>
              <a:t>The algorithm is easier to describe.</a:t>
            </a:r>
          </a:p>
          <a:p>
            <a:pPr>
              <a:buFont typeface="Wingdings" panose="05000000000000000000" pitchFamily="2" charset="2"/>
              <a:buChar char="Ø"/>
            </a:pPr>
            <a:r>
              <a:rPr lang="en-US" dirty="0"/>
              <a:t>The algorithm can perform better than other algorithms (but, not in all cases).</a:t>
            </a:r>
            <a:br>
              <a:rPr lang="en-US" altLang="en-US" sz="1600" dirty="0">
                <a:solidFill>
                  <a:schemeClr val="tx1"/>
                </a:solidFill>
              </a:rPr>
            </a:br>
            <a:endParaRPr lang="en-US" dirty="0"/>
          </a:p>
          <a:p>
            <a:r>
              <a:rPr lang="en-US" b="1" dirty="0"/>
              <a:t>Disadvantages</a:t>
            </a:r>
          </a:p>
          <a:p>
            <a:pPr>
              <a:buFont typeface="Wingdings" panose="05000000000000000000" pitchFamily="2" charset="2"/>
              <a:buChar char="Ø"/>
            </a:pPr>
            <a:r>
              <a:rPr lang="en-US" dirty="0"/>
              <a:t>the greedy algorithm doesn't always produce the optimal solution. This is the major disadvantage of the algorithm.</a:t>
            </a:r>
            <a:endParaRPr lang="en-US" b="1" dirty="0"/>
          </a:p>
        </p:txBody>
      </p:sp>
      <p:sp>
        <p:nvSpPr>
          <p:cNvPr id="4" name="Slide Number Placeholder 3"/>
          <p:cNvSpPr>
            <a:spLocks noGrp="1"/>
          </p:cNvSpPr>
          <p:nvPr>
            <p:ph type="sldNum" sz="quarter" idx="12"/>
          </p:nvPr>
        </p:nvSpPr>
        <p:spPr/>
        <p:txBody>
          <a:bodyPr/>
          <a:lstStyle/>
          <a:p>
            <a:fld id="{CEA14038-B5DE-4004-9A87-ACD0965ADC27}" type="slidenum">
              <a:rPr lang="en-US" smtClean="0"/>
              <a:t>59</a:t>
            </a:fld>
            <a:endParaRPr lang="en-US"/>
          </a:p>
        </p:txBody>
      </p:sp>
    </p:spTree>
    <p:extLst>
      <p:ext uri="{BB962C8B-B14F-4D97-AF65-F5344CB8AC3E}">
        <p14:creationId xmlns:p14="http://schemas.microsoft.com/office/powerpoint/2010/main" val="2758865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Graph</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b="1" dirty="0"/>
              <a:t>Complete Graph </a:t>
            </a:r>
          </a:p>
          <a:p>
            <a:pPr lvl="1">
              <a:buFont typeface="Wingdings" panose="05000000000000000000" pitchFamily="2" charset="2"/>
              <a:buChar char="Ø"/>
            </a:pPr>
            <a:r>
              <a:rPr lang="en-US" dirty="0"/>
              <a:t>A graph in which any V node is adjacent to all other nodes present in the graph is known as a complete graph</a:t>
            </a:r>
          </a:p>
          <a:p>
            <a:pPr marL="201168" lvl="1" indent="0">
              <a:buNone/>
            </a:pPr>
            <a:endParaRPr lang="en-US" dirty="0"/>
          </a:p>
          <a:p>
            <a:pPr lvl="1">
              <a:buFont typeface="Wingdings" panose="05000000000000000000" pitchFamily="2" charset="2"/>
              <a:buChar char="Ø"/>
            </a:pPr>
            <a:endParaRPr lang="en-US" dirty="0"/>
          </a:p>
          <a:p>
            <a:pPr>
              <a:buFont typeface="Wingdings" panose="05000000000000000000" pitchFamily="2" charset="2"/>
              <a:buChar char="Ø"/>
            </a:pPr>
            <a:r>
              <a:rPr lang="en-US" b="1" dirty="0"/>
              <a:t>Cycle Graph</a:t>
            </a:r>
          </a:p>
          <a:p>
            <a:pPr lvl="1">
              <a:buFont typeface="Wingdings" panose="05000000000000000000" pitchFamily="2" charset="2"/>
              <a:buChar char="Ø"/>
            </a:pPr>
            <a:r>
              <a:rPr lang="en-US" dirty="0"/>
              <a:t>A graph having cycle is called cycle graph. In this case the first and last nodes are the same. A closed simple path is a cycle.</a:t>
            </a:r>
          </a:p>
        </p:txBody>
      </p:sp>
      <p:sp>
        <p:nvSpPr>
          <p:cNvPr id="4" name="Slide Number Placeholder 3"/>
          <p:cNvSpPr>
            <a:spLocks noGrp="1"/>
          </p:cNvSpPr>
          <p:nvPr>
            <p:ph type="sldNum" sz="quarter" idx="12"/>
          </p:nvPr>
        </p:nvSpPr>
        <p:spPr/>
        <p:txBody>
          <a:bodyPr/>
          <a:lstStyle/>
          <a:p>
            <a:fld id="{CEA14038-B5DE-4004-9A87-ACD0965ADC27}" type="slidenum">
              <a:rPr lang="en-US" smtClean="0"/>
              <a:t>6</a:t>
            </a:fld>
            <a:endParaRPr lang="en-US"/>
          </a:p>
        </p:txBody>
      </p:sp>
      <p:pic>
        <p:nvPicPr>
          <p:cNvPr id="5" name="Picture 4"/>
          <p:cNvPicPr>
            <a:picLocks noChangeAspect="1"/>
          </p:cNvPicPr>
          <p:nvPr/>
        </p:nvPicPr>
        <p:blipFill>
          <a:blip r:embed="rId2"/>
          <a:stretch>
            <a:fillRect/>
          </a:stretch>
        </p:blipFill>
        <p:spPr>
          <a:xfrm>
            <a:off x="4275786" y="2657475"/>
            <a:ext cx="2782239" cy="1025883"/>
          </a:xfrm>
          <a:prstGeom prst="rect">
            <a:avLst/>
          </a:prstGeom>
        </p:spPr>
      </p:pic>
      <p:pic>
        <p:nvPicPr>
          <p:cNvPr id="6" name="Picture 5"/>
          <p:cNvPicPr>
            <a:picLocks noChangeAspect="1"/>
          </p:cNvPicPr>
          <p:nvPr/>
        </p:nvPicPr>
        <p:blipFill>
          <a:blip r:embed="rId3"/>
          <a:stretch>
            <a:fillRect/>
          </a:stretch>
        </p:blipFill>
        <p:spPr>
          <a:xfrm>
            <a:off x="4314355" y="4446340"/>
            <a:ext cx="2705100" cy="1531128"/>
          </a:xfrm>
          <a:prstGeom prst="rect">
            <a:avLst/>
          </a:prstGeom>
        </p:spPr>
      </p:pic>
    </p:spTree>
    <p:extLst>
      <p:ext uri="{BB962C8B-B14F-4D97-AF65-F5344CB8AC3E}">
        <p14:creationId xmlns:p14="http://schemas.microsoft.com/office/powerpoint/2010/main" val="1463499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Path Problem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In graph theory, the shortest path problem is the problem of finding a path between two vertices (or nodes) in a graph such that the sum of the weights of its constituent edges is minimized.</a:t>
            </a:r>
          </a:p>
          <a:p>
            <a:pPr>
              <a:buFont typeface="Wingdings" panose="05000000000000000000" pitchFamily="2" charset="2"/>
              <a:buChar char="Ø"/>
            </a:pPr>
            <a:r>
              <a:rPr lang="en-US" dirty="0"/>
              <a:t>The problem of finding the shortest path between two intersections on a road map may be modeled as a special case of the shortest path problem in graphs, </a:t>
            </a:r>
          </a:p>
          <a:p>
            <a:pPr lvl="1">
              <a:buFont typeface="Wingdings" panose="05000000000000000000" pitchFamily="2" charset="2"/>
              <a:buChar char="Ø"/>
            </a:pPr>
            <a:r>
              <a:rPr lang="en-US" sz="2000" dirty="0"/>
              <a:t>where the vertices correspond to intersections and </a:t>
            </a:r>
          </a:p>
          <a:p>
            <a:pPr lvl="1">
              <a:buFont typeface="Wingdings" panose="05000000000000000000" pitchFamily="2" charset="2"/>
              <a:buChar char="Ø"/>
            </a:pPr>
            <a:r>
              <a:rPr lang="en-US" sz="2000" dirty="0"/>
              <a:t>the edges correspond to road segments, each </a:t>
            </a:r>
            <a:r>
              <a:rPr lang="en-US" dirty="0"/>
              <a:t>weighted by the length of the segment.</a:t>
            </a:r>
          </a:p>
        </p:txBody>
      </p:sp>
      <p:sp>
        <p:nvSpPr>
          <p:cNvPr id="4" name="Slide Number Placeholder 3"/>
          <p:cNvSpPr>
            <a:spLocks noGrp="1"/>
          </p:cNvSpPr>
          <p:nvPr>
            <p:ph type="sldNum" sz="quarter" idx="12"/>
          </p:nvPr>
        </p:nvSpPr>
        <p:spPr/>
        <p:txBody>
          <a:bodyPr/>
          <a:lstStyle/>
          <a:p>
            <a:fld id="{CEA14038-B5DE-4004-9A87-ACD0965ADC27}" type="slidenum">
              <a:rPr lang="en-US" smtClean="0"/>
              <a:t>60</a:t>
            </a:fld>
            <a:endParaRPr lang="en-US"/>
          </a:p>
        </p:txBody>
      </p:sp>
    </p:spTree>
    <p:extLst>
      <p:ext uri="{BB962C8B-B14F-4D97-AF65-F5344CB8AC3E}">
        <p14:creationId xmlns:p14="http://schemas.microsoft.com/office/powerpoint/2010/main" val="3693373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Dijkstrs's</a:t>
            </a:r>
            <a:r>
              <a:rPr lang="en-US" dirty="0"/>
              <a: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3"/>
                <a:ext cx="10058400" cy="4271731"/>
              </a:xfrm>
            </p:spPr>
            <p:txBody>
              <a:bodyPr>
                <a:normAutofit/>
              </a:bodyPr>
              <a:lstStyle/>
              <a:p>
                <a:pPr>
                  <a:buFont typeface="Wingdings" panose="05000000000000000000" pitchFamily="2" charset="2"/>
                  <a:buChar char="Ø"/>
                </a:pPr>
                <a:r>
                  <a:rPr lang="en-US" dirty="0"/>
                  <a:t>Dijkstra's algorithm allows us to find the shortest path between any two vertices of a graph.</a:t>
                </a:r>
              </a:p>
              <a:p>
                <a:pPr>
                  <a:buFont typeface="Wingdings" panose="05000000000000000000" pitchFamily="2" charset="2"/>
                  <a:buChar char="Ø"/>
                </a:pPr>
                <a:r>
                  <a:rPr lang="en-US" dirty="0"/>
                  <a:t>It differs from the minimum spanning tree because the shortest distance between two vertices might not include all the vertices of the graph.</a:t>
                </a:r>
              </a:p>
              <a:p>
                <a:pPr>
                  <a:buFont typeface="Wingdings" panose="05000000000000000000" pitchFamily="2" charset="2"/>
                  <a:buChar char="Ø"/>
                </a:pPr>
                <a:r>
                  <a:rPr lang="en-US" dirty="0"/>
                  <a:t>It is a greedy algorithm that solves the single-source shortest path problem for a directed graph G = (V,E) with non-negative edge weights, i.e., w (u, v) &gt; 0 for each edge (u, v)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E. </a:t>
                </a:r>
              </a:p>
              <a:p>
                <a:pPr>
                  <a:buFont typeface="Wingdings" panose="05000000000000000000" pitchFamily="2" charset="2"/>
                  <a:buChar char="Ø"/>
                </a:pPr>
                <a:r>
                  <a:rPr lang="en-US" dirty="0"/>
                  <a:t>Dijkstra's Algorithm maintains a set S of vertices whose final shortest path weights from the source s have already been determined. That's for all vertices v E S; we have d [v] = </a:t>
                </a:r>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(s, v). </a:t>
                </a:r>
              </a:p>
              <a:p>
                <a:pPr>
                  <a:buFont typeface="Wingdings" panose="05000000000000000000" pitchFamily="2" charset="2"/>
                  <a:buChar char="Ø"/>
                </a:pPr>
                <a:r>
                  <a:rPr lang="en-US" dirty="0"/>
                  <a:t>The algorithm repeatedly selects the vertex u</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V - S with the minimum shortest - path estimate, insert u into S and relaxes all edges leaving u.</a:t>
                </a:r>
              </a:p>
              <a:p>
                <a:pPr>
                  <a:buFont typeface="Wingdings" panose="05000000000000000000" pitchFamily="2" charset="2"/>
                  <a:buChar char="Ø"/>
                </a:pPr>
                <a:r>
                  <a:rPr lang="en-US" dirty="0"/>
                  <a:t>Because it always chooses the "lightest" or "closest" vertex in V-S to insert into set S, it is called as the greedy strategy</a:t>
                </a:r>
              </a:p>
              <a:p>
                <a:pPr>
                  <a:buFont typeface="Wingdings" panose="05000000000000000000" pitchFamily="2" charset="2"/>
                  <a:buChar char="Ø"/>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3"/>
                <a:ext cx="10058400" cy="4271731"/>
              </a:xfrm>
              <a:blipFill rotWithShape="0">
                <a:blip r:embed="rId2"/>
                <a:stretch>
                  <a:fillRect l="-1455" t="-1569" r="-169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CEA14038-B5DE-4004-9A87-ACD0965ADC27}" type="slidenum">
              <a:rPr lang="en-US" smtClean="0"/>
              <a:t>61</a:t>
            </a:fld>
            <a:endParaRPr lang="en-US"/>
          </a:p>
        </p:txBody>
      </p:sp>
    </p:spTree>
    <p:extLst>
      <p:ext uri="{BB962C8B-B14F-4D97-AF65-F5344CB8AC3E}">
        <p14:creationId xmlns:p14="http://schemas.microsoft.com/office/powerpoint/2010/main" val="3909673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Dijkstrs's</a:t>
            </a:r>
            <a:r>
              <a:rPr lang="en-US" dirty="0"/>
              <a:t> Algorithm</a:t>
            </a:r>
          </a:p>
        </p:txBody>
      </p:sp>
      <p:sp>
        <p:nvSpPr>
          <p:cNvPr id="3" name="Content Placeholder 2"/>
          <p:cNvSpPr>
            <a:spLocks noGrp="1"/>
          </p:cNvSpPr>
          <p:nvPr>
            <p:ph idx="1"/>
          </p:nvPr>
        </p:nvSpPr>
        <p:spPr>
          <a:xfrm>
            <a:off x="1097280" y="1845734"/>
            <a:ext cx="10058400" cy="4400520"/>
          </a:xfrm>
        </p:spPr>
        <p:txBody>
          <a:bodyPr>
            <a:normAutofit fontScale="92500" lnSpcReduction="10000"/>
          </a:bodyPr>
          <a:lstStyle/>
          <a:p>
            <a:pPr>
              <a:buFont typeface="Wingdings" panose="05000000000000000000" pitchFamily="2" charset="2"/>
              <a:buChar char="Ø"/>
            </a:pPr>
            <a:r>
              <a:rPr lang="en-US" dirty="0"/>
              <a:t>1. The very first step is to mark all nodes as unvisited, </a:t>
            </a:r>
          </a:p>
          <a:p>
            <a:pPr>
              <a:buFont typeface="Wingdings" panose="05000000000000000000" pitchFamily="2" charset="2"/>
              <a:buChar char="Ø"/>
            </a:pPr>
            <a:r>
              <a:rPr lang="en-US" dirty="0"/>
              <a:t>2. Mark the picked starting node with a current distance of 0 and the rest nodes with infinity, </a:t>
            </a:r>
          </a:p>
          <a:p>
            <a:pPr>
              <a:buFont typeface="Wingdings" panose="05000000000000000000" pitchFamily="2" charset="2"/>
              <a:buChar char="Ø"/>
            </a:pPr>
            <a:r>
              <a:rPr lang="en-US" dirty="0"/>
              <a:t>3. Now, fix the starting node as the current node, </a:t>
            </a:r>
          </a:p>
          <a:p>
            <a:pPr>
              <a:buFont typeface="Wingdings" panose="05000000000000000000" pitchFamily="2" charset="2"/>
              <a:buChar char="Ø"/>
            </a:pPr>
            <a:r>
              <a:rPr lang="en-US" dirty="0"/>
              <a:t>4. For the current node, analyze all of its unvisited neighbors and measure their distances by adding the current distance of the current node to the weight of the edge that connects the neighbor node and current node,</a:t>
            </a:r>
          </a:p>
          <a:p>
            <a:pPr>
              <a:buFont typeface="Wingdings" panose="05000000000000000000" pitchFamily="2" charset="2"/>
              <a:buChar char="Ø"/>
            </a:pPr>
            <a:r>
              <a:rPr lang="en-US" dirty="0"/>
              <a:t>5. Compare the recently measured distance with the current distance assigned to the neighboring node and make it as the new current distance of the neighboring node, </a:t>
            </a:r>
          </a:p>
          <a:p>
            <a:pPr>
              <a:buFont typeface="Wingdings" panose="05000000000000000000" pitchFamily="2" charset="2"/>
              <a:buChar char="Ø"/>
            </a:pPr>
            <a:r>
              <a:rPr lang="en-US" dirty="0"/>
              <a:t>6. After that, consider all of the unvisited neighbors of the current node, mark the current node as visited, </a:t>
            </a:r>
          </a:p>
          <a:p>
            <a:pPr>
              <a:buFont typeface="Wingdings" panose="05000000000000000000" pitchFamily="2" charset="2"/>
              <a:buChar char="Ø"/>
            </a:pPr>
            <a:r>
              <a:rPr lang="en-US" dirty="0"/>
              <a:t>7. If the destination node has been marked visited then stop, an algorithm has ended, and </a:t>
            </a:r>
          </a:p>
          <a:p>
            <a:pPr>
              <a:buFont typeface="Wingdings" panose="05000000000000000000" pitchFamily="2" charset="2"/>
              <a:buChar char="Ø"/>
            </a:pPr>
            <a:r>
              <a:rPr lang="en-US" dirty="0"/>
              <a:t>8. Else, choose the unvisited node that is marked with the least distance, fix it as the new current node, and repeat the process again from step 4.</a:t>
            </a:r>
          </a:p>
        </p:txBody>
      </p:sp>
      <p:sp>
        <p:nvSpPr>
          <p:cNvPr id="4" name="Slide Number Placeholder 3"/>
          <p:cNvSpPr>
            <a:spLocks noGrp="1"/>
          </p:cNvSpPr>
          <p:nvPr>
            <p:ph type="sldNum" sz="quarter" idx="12"/>
          </p:nvPr>
        </p:nvSpPr>
        <p:spPr/>
        <p:txBody>
          <a:bodyPr/>
          <a:lstStyle/>
          <a:p>
            <a:fld id="{CEA14038-B5DE-4004-9A87-ACD0965ADC27}" type="slidenum">
              <a:rPr lang="en-US" smtClean="0"/>
              <a:t>62</a:t>
            </a:fld>
            <a:endParaRPr lang="en-US"/>
          </a:p>
        </p:txBody>
      </p:sp>
    </p:spTree>
    <p:extLst>
      <p:ext uri="{BB962C8B-B14F-4D97-AF65-F5344CB8AC3E}">
        <p14:creationId xmlns:p14="http://schemas.microsoft.com/office/powerpoint/2010/main" val="2002398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Dijkstrs's</a:t>
            </a:r>
            <a:r>
              <a:rPr lang="en-US" dirty="0"/>
              <a:t> Algorithm (Example)</a:t>
            </a:r>
          </a:p>
        </p:txBody>
      </p:sp>
      <p:pic>
        <p:nvPicPr>
          <p:cNvPr id="6" name="Content Placeholder 5"/>
          <p:cNvPicPr>
            <a:picLocks noGrp="1" noChangeAspect="1"/>
          </p:cNvPicPr>
          <p:nvPr>
            <p:ph idx="1"/>
          </p:nvPr>
        </p:nvPicPr>
        <p:blipFill>
          <a:blip r:embed="rId2"/>
          <a:stretch>
            <a:fillRect/>
          </a:stretch>
        </p:blipFill>
        <p:spPr>
          <a:xfrm>
            <a:off x="1635617" y="1867437"/>
            <a:ext cx="8500056" cy="4262907"/>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63</a:t>
            </a:fld>
            <a:endParaRPr lang="en-US"/>
          </a:p>
        </p:txBody>
      </p:sp>
    </p:spTree>
    <p:extLst>
      <p:ext uri="{BB962C8B-B14F-4D97-AF65-F5344CB8AC3E}">
        <p14:creationId xmlns:p14="http://schemas.microsoft.com/office/powerpoint/2010/main" val="3522876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Dijkstrs's</a:t>
            </a:r>
            <a:r>
              <a:rPr lang="en-US" dirty="0"/>
              <a:t> Algorithm (Example)</a:t>
            </a:r>
          </a:p>
        </p:txBody>
      </p:sp>
      <p:pic>
        <p:nvPicPr>
          <p:cNvPr id="5" name="Content Placeholder 4"/>
          <p:cNvPicPr>
            <a:picLocks noGrp="1" noChangeAspect="1"/>
          </p:cNvPicPr>
          <p:nvPr>
            <p:ph idx="1"/>
          </p:nvPr>
        </p:nvPicPr>
        <p:blipFill>
          <a:blip r:embed="rId2"/>
          <a:stretch>
            <a:fillRect/>
          </a:stretch>
        </p:blipFill>
        <p:spPr>
          <a:xfrm>
            <a:off x="1519707" y="1877094"/>
            <a:ext cx="9350061" cy="4150217"/>
          </a:xfrm>
          <a:prstGeom prst="rect">
            <a:avLst/>
          </a:prstGeom>
        </p:spPr>
      </p:pic>
      <p:sp>
        <p:nvSpPr>
          <p:cNvPr id="4" name="Slide Number Placeholder 3"/>
          <p:cNvSpPr>
            <a:spLocks noGrp="1"/>
          </p:cNvSpPr>
          <p:nvPr>
            <p:ph type="sldNum" sz="quarter" idx="12"/>
          </p:nvPr>
        </p:nvSpPr>
        <p:spPr/>
        <p:txBody>
          <a:bodyPr/>
          <a:lstStyle/>
          <a:p>
            <a:fld id="{CEA14038-B5DE-4004-9A87-ACD0965ADC27}" type="slidenum">
              <a:rPr lang="en-US" smtClean="0"/>
              <a:t>64</a:t>
            </a:fld>
            <a:endParaRPr lang="en-US"/>
          </a:p>
        </p:txBody>
      </p:sp>
    </p:spTree>
    <p:extLst>
      <p:ext uri="{BB962C8B-B14F-4D97-AF65-F5344CB8AC3E}">
        <p14:creationId xmlns:p14="http://schemas.microsoft.com/office/powerpoint/2010/main" val="1629264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Graph</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b="1" dirty="0"/>
              <a:t>Acyclic Graph</a:t>
            </a:r>
          </a:p>
          <a:p>
            <a:pPr lvl="1">
              <a:buFont typeface="Wingdings" panose="05000000000000000000" pitchFamily="2" charset="2"/>
              <a:buChar char="Ø"/>
            </a:pPr>
            <a:r>
              <a:rPr lang="en-US" dirty="0"/>
              <a:t>A graph without cycle is called acyclic graphs.</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marL="201168" lvl="1" indent="0">
              <a:buNone/>
            </a:pPr>
            <a:endParaRPr lang="en-US" dirty="0"/>
          </a:p>
          <a:p>
            <a:pPr>
              <a:buFont typeface="Wingdings" panose="05000000000000000000" pitchFamily="2" charset="2"/>
              <a:buChar char="Ø"/>
            </a:pPr>
            <a:r>
              <a:rPr lang="en-US" b="1" dirty="0"/>
              <a:t>Weighted Graph</a:t>
            </a:r>
          </a:p>
          <a:p>
            <a:pPr lvl="1">
              <a:buFont typeface="Wingdings" panose="05000000000000000000" pitchFamily="2" charset="2"/>
              <a:buChar char="Ø"/>
            </a:pPr>
            <a:r>
              <a:rPr lang="en-US" dirty="0"/>
              <a:t>A graph is said to be weighted if there are some non negative value assigned to each edges of the graph. The value is equal to the length between two vertices. Weighted graph is also called a network. </a:t>
            </a:r>
          </a:p>
          <a:p>
            <a:pPr lvl="1">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CEA14038-B5DE-4004-9A87-ACD0965ADC27}" type="slidenum">
              <a:rPr lang="en-US" smtClean="0"/>
              <a:t>7</a:t>
            </a:fld>
            <a:endParaRPr lang="en-US"/>
          </a:p>
        </p:txBody>
      </p:sp>
      <p:pic>
        <p:nvPicPr>
          <p:cNvPr id="5" name="Picture 4"/>
          <p:cNvPicPr>
            <a:picLocks noChangeAspect="1"/>
          </p:cNvPicPr>
          <p:nvPr/>
        </p:nvPicPr>
        <p:blipFill>
          <a:blip r:embed="rId2"/>
          <a:stretch>
            <a:fillRect/>
          </a:stretch>
        </p:blipFill>
        <p:spPr>
          <a:xfrm>
            <a:off x="4731067" y="2582483"/>
            <a:ext cx="2790825" cy="1178148"/>
          </a:xfrm>
          <a:prstGeom prst="rect">
            <a:avLst/>
          </a:prstGeom>
        </p:spPr>
      </p:pic>
      <p:pic>
        <p:nvPicPr>
          <p:cNvPr id="6" name="Picture 5"/>
          <p:cNvPicPr>
            <a:picLocks noChangeAspect="1"/>
          </p:cNvPicPr>
          <p:nvPr/>
        </p:nvPicPr>
        <p:blipFill>
          <a:blip r:embed="rId3"/>
          <a:stretch>
            <a:fillRect/>
          </a:stretch>
        </p:blipFill>
        <p:spPr>
          <a:xfrm>
            <a:off x="5210912" y="4567768"/>
            <a:ext cx="2105025" cy="1409700"/>
          </a:xfrm>
          <a:prstGeom prst="rect">
            <a:avLst/>
          </a:prstGeom>
        </p:spPr>
      </p:pic>
    </p:spTree>
    <p:extLst>
      <p:ext uri="{BB962C8B-B14F-4D97-AF65-F5344CB8AC3E}">
        <p14:creationId xmlns:p14="http://schemas.microsoft.com/office/powerpoint/2010/main" val="8585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Graph</a:t>
            </a:r>
          </a:p>
        </p:txBody>
      </p:sp>
      <p:sp>
        <p:nvSpPr>
          <p:cNvPr id="3" name="Content Placeholder 2"/>
          <p:cNvSpPr>
            <a:spLocks noGrp="1"/>
          </p:cNvSpPr>
          <p:nvPr>
            <p:ph idx="1"/>
          </p:nvPr>
        </p:nvSpPr>
        <p:spPr>
          <a:xfrm>
            <a:off x="1097280" y="1845734"/>
            <a:ext cx="5029200" cy="4023360"/>
          </a:xfrm>
        </p:spPr>
        <p:txBody>
          <a:bodyPr/>
          <a:lstStyle/>
          <a:p>
            <a:pPr>
              <a:buFont typeface="Wingdings" panose="05000000000000000000" pitchFamily="2" charset="2"/>
              <a:buChar char="Ø"/>
            </a:pPr>
            <a:r>
              <a:rPr lang="en-US" b="1" dirty="0"/>
              <a:t>Planar Graph</a:t>
            </a:r>
          </a:p>
          <a:p>
            <a:pPr lvl="1">
              <a:buFont typeface="Wingdings" panose="05000000000000000000" pitchFamily="2" charset="2"/>
              <a:buChar char="Ø"/>
            </a:pPr>
            <a:r>
              <a:rPr lang="en-US" dirty="0"/>
              <a:t>A graph that we can draw in a plane in such a way that no two edges of it cross each other except at a vertex to which they are incident.</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a:buFont typeface="Wingdings" panose="05000000000000000000" pitchFamily="2" charset="2"/>
              <a:buChar char="Ø"/>
            </a:pPr>
            <a:r>
              <a:rPr lang="en-US" b="1" dirty="0"/>
              <a:t>Connected Graph</a:t>
            </a:r>
          </a:p>
          <a:p>
            <a:pPr lvl="1">
              <a:buFont typeface="Wingdings" panose="05000000000000000000" pitchFamily="2" charset="2"/>
              <a:buChar char="Ø"/>
            </a:pPr>
            <a:r>
              <a:rPr lang="en-US" dirty="0"/>
              <a:t>A graph G is said to be connected if there is </a:t>
            </a:r>
            <a:r>
              <a:rPr lang="en-US" dirty="0" err="1"/>
              <a:t>atleast</a:t>
            </a:r>
            <a:r>
              <a:rPr lang="en-US" dirty="0"/>
              <a:t> one path between every pair of vertices in G. Otherwise, G is disconnected.</a:t>
            </a:r>
          </a:p>
        </p:txBody>
      </p:sp>
      <p:sp>
        <p:nvSpPr>
          <p:cNvPr id="4" name="Slide Number Placeholder 3"/>
          <p:cNvSpPr>
            <a:spLocks noGrp="1"/>
          </p:cNvSpPr>
          <p:nvPr>
            <p:ph type="sldNum" sz="quarter" idx="12"/>
          </p:nvPr>
        </p:nvSpPr>
        <p:spPr/>
        <p:txBody>
          <a:bodyPr/>
          <a:lstStyle/>
          <a:p>
            <a:fld id="{CEA14038-B5DE-4004-9A87-ACD0965ADC27}" type="slidenum">
              <a:rPr lang="en-US" smtClean="0"/>
              <a:t>8</a:t>
            </a:fld>
            <a:endParaRPr lang="en-US"/>
          </a:p>
        </p:txBody>
      </p:sp>
      <p:pic>
        <p:nvPicPr>
          <p:cNvPr id="5" name="Picture 4"/>
          <p:cNvPicPr>
            <a:picLocks noChangeAspect="1"/>
          </p:cNvPicPr>
          <p:nvPr/>
        </p:nvPicPr>
        <p:blipFill>
          <a:blip r:embed="rId2"/>
          <a:stretch>
            <a:fillRect/>
          </a:stretch>
        </p:blipFill>
        <p:spPr>
          <a:xfrm>
            <a:off x="6503831" y="2005271"/>
            <a:ext cx="4651849" cy="1543050"/>
          </a:xfrm>
          <a:prstGeom prst="rect">
            <a:avLst/>
          </a:prstGeom>
        </p:spPr>
      </p:pic>
      <p:pic>
        <p:nvPicPr>
          <p:cNvPr id="6" name="Picture 5"/>
          <p:cNvPicPr>
            <a:picLocks noChangeAspect="1"/>
          </p:cNvPicPr>
          <p:nvPr/>
        </p:nvPicPr>
        <p:blipFill>
          <a:blip r:embed="rId3"/>
          <a:stretch>
            <a:fillRect/>
          </a:stretch>
        </p:blipFill>
        <p:spPr>
          <a:xfrm>
            <a:off x="6503831" y="4450656"/>
            <a:ext cx="4651849" cy="1743075"/>
          </a:xfrm>
          <a:prstGeom prst="rect">
            <a:avLst/>
          </a:prstGeom>
        </p:spPr>
      </p:pic>
    </p:spTree>
    <p:extLst>
      <p:ext uri="{BB962C8B-B14F-4D97-AF65-F5344CB8AC3E}">
        <p14:creationId xmlns:p14="http://schemas.microsoft.com/office/powerpoint/2010/main" val="65006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Terminologies</a:t>
            </a:r>
          </a:p>
        </p:txBody>
      </p:sp>
      <p:sp>
        <p:nvSpPr>
          <p:cNvPr id="3" name="Content Placeholder 2"/>
          <p:cNvSpPr>
            <a:spLocks noGrp="1"/>
          </p:cNvSpPr>
          <p:nvPr>
            <p:ph idx="1"/>
          </p:nvPr>
        </p:nvSpPr>
        <p:spPr>
          <a:xfrm>
            <a:off x="1097280" y="1845733"/>
            <a:ext cx="10058400" cy="4297489"/>
          </a:xfrm>
        </p:spPr>
        <p:txBody>
          <a:bodyPr>
            <a:normAutofit/>
          </a:bodyPr>
          <a:lstStyle/>
          <a:p>
            <a:pPr>
              <a:buFont typeface="Wingdings" panose="05000000000000000000" pitchFamily="2" charset="2"/>
              <a:buChar char="Ø"/>
            </a:pPr>
            <a:r>
              <a:rPr lang="en-US" dirty="0"/>
              <a:t>Two vertices u, v are adjacent vertices of a graph if {u, v} is an edge. The edge e is called incident with the vertices u and v if e = {u, v}. </a:t>
            </a:r>
          </a:p>
          <a:p>
            <a:pPr>
              <a:buFont typeface="Wingdings" panose="05000000000000000000" pitchFamily="2" charset="2"/>
              <a:buChar char="Ø"/>
            </a:pPr>
            <a:r>
              <a:rPr lang="en-US" dirty="0"/>
              <a:t>This </a:t>
            </a:r>
            <a:r>
              <a:rPr lang="en-US" b="1" dirty="0"/>
              <a:t>edge</a:t>
            </a:r>
            <a:r>
              <a:rPr lang="en-US" dirty="0"/>
              <a:t> is also said to connect u and v. where u and v are end points of the edge. </a:t>
            </a:r>
          </a:p>
          <a:p>
            <a:pPr lvl="1">
              <a:buFont typeface="Wingdings" panose="05000000000000000000" pitchFamily="2" charset="2"/>
              <a:buChar char="Ø"/>
            </a:pPr>
            <a:r>
              <a:rPr lang="en-US" dirty="0"/>
              <a:t>Edges are three types: </a:t>
            </a:r>
          </a:p>
          <a:p>
            <a:pPr lvl="2">
              <a:buFont typeface="Wingdings" panose="05000000000000000000" pitchFamily="2" charset="2"/>
              <a:buChar char="Ø"/>
            </a:pPr>
            <a:r>
              <a:rPr lang="en-US" sz="1600" dirty="0"/>
              <a:t>Undirected Edge</a:t>
            </a:r>
          </a:p>
          <a:p>
            <a:pPr lvl="2">
              <a:buFont typeface="Wingdings" panose="05000000000000000000" pitchFamily="2" charset="2"/>
              <a:buChar char="Ø"/>
            </a:pPr>
            <a:r>
              <a:rPr lang="en-US" sz="1600" dirty="0"/>
              <a:t>Directed Edge</a:t>
            </a:r>
          </a:p>
          <a:p>
            <a:pPr lvl="2">
              <a:buFont typeface="Wingdings" panose="05000000000000000000" pitchFamily="2" charset="2"/>
              <a:buChar char="Ø"/>
            </a:pPr>
            <a:r>
              <a:rPr lang="en-US" sz="1600" dirty="0"/>
              <a:t>Weighted Edge</a:t>
            </a:r>
          </a:p>
          <a:p>
            <a:pPr>
              <a:buFont typeface="Wingdings" panose="05000000000000000000" pitchFamily="2" charset="2"/>
              <a:buChar char="Ø"/>
            </a:pPr>
            <a:r>
              <a:rPr lang="en-US" b="1" dirty="0"/>
              <a:t>Degree of a vertex </a:t>
            </a:r>
            <a:r>
              <a:rPr lang="en-US" dirty="0"/>
              <a:t>in an undirected graph is the number of edges incident with it, except a loop at a vertex. </a:t>
            </a:r>
          </a:p>
          <a:p>
            <a:pPr lvl="1">
              <a:buFont typeface="Wingdings" panose="05000000000000000000" pitchFamily="2" charset="2"/>
              <a:buChar char="Ø"/>
            </a:pPr>
            <a:r>
              <a:rPr lang="en-US" dirty="0"/>
              <a:t>Loop in a vertex counts twice to the degree. </a:t>
            </a:r>
          </a:p>
          <a:p>
            <a:pPr lvl="1">
              <a:buFont typeface="Wingdings" panose="05000000000000000000" pitchFamily="2" charset="2"/>
              <a:buChar char="Ø"/>
            </a:pPr>
            <a:r>
              <a:rPr lang="en-US" dirty="0"/>
              <a:t>Degree of a vertex v is denoted by </a:t>
            </a:r>
            <a:r>
              <a:rPr lang="en-US" dirty="0" err="1"/>
              <a:t>deg</a:t>
            </a:r>
            <a:r>
              <a:rPr lang="en-US" dirty="0"/>
              <a:t> (v).</a:t>
            </a:r>
          </a:p>
          <a:p>
            <a:pPr lvl="1">
              <a:buFont typeface="Wingdings" panose="05000000000000000000" pitchFamily="2" charset="2"/>
              <a:buChar char="Ø"/>
            </a:pPr>
            <a:r>
              <a:rPr lang="en-US" dirty="0"/>
              <a:t>A vertex of degree zero is called isolated vertex and a vertex with degree one is called pendant vertex. </a:t>
            </a:r>
          </a:p>
        </p:txBody>
      </p:sp>
      <p:sp>
        <p:nvSpPr>
          <p:cNvPr id="4" name="Slide Number Placeholder 3"/>
          <p:cNvSpPr>
            <a:spLocks noGrp="1"/>
          </p:cNvSpPr>
          <p:nvPr>
            <p:ph type="sldNum" sz="quarter" idx="12"/>
          </p:nvPr>
        </p:nvSpPr>
        <p:spPr/>
        <p:txBody>
          <a:bodyPr/>
          <a:lstStyle/>
          <a:p>
            <a:fld id="{CEA14038-B5DE-4004-9A87-ACD0965ADC27}" type="slidenum">
              <a:rPr lang="en-US" smtClean="0"/>
              <a:t>9</a:t>
            </a:fld>
            <a:endParaRPr lang="en-US"/>
          </a:p>
        </p:txBody>
      </p:sp>
    </p:spTree>
    <p:extLst>
      <p:ext uri="{BB962C8B-B14F-4D97-AF65-F5344CB8AC3E}">
        <p14:creationId xmlns:p14="http://schemas.microsoft.com/office/powerpoint/2010/main" val="45739345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527</TotalTime>
  <Words>3613</Words>
  <Application>Microsoft Office PowerPoint</Application>
  <PresentationFormat>Widescreen</PresentationFormat>
  <Paragraphs>378</Paragraphs>
  <Slides>64</Slides>
  <Notes>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Calibri</vt:lpstr>
      <vt:lpstr>Calibri Light</vt:lpstr>
      <vt:lpstr>Cambria Math</vt:lpstr>
      <vt:lpstr>Wingdings</vt:lpstr>
      <vt:lpstr>Retrospect</vt:lpstr>
      <vt:lpstr>Unit-10 Graph</vt:lpstr>
      <vt:lpstr>Introduction</vt:lpstr>
      <vt:lpstr>Introduction</vt:lpstr>
      <vt:lpstr>Types of Graph</vt:lpstr>
      <vt:lpstr>Types of Graph</vt:lpstr>
      <vt:lpstr>Types of Graph</vt:lpstr>
      <vt:lpstr>Types of Graph</vt:lpstr>
      <vt:lpstr>Types of Graph</vt:lpstr>
      <vt:lpstr>Graph Terminologies</vt:lpstr>
      <vt:lpstr>Example:</vt:lpstr>
      <vt:lpstr>Graph Terminologies</vt:lpstr>
      <vt:lpstr>Graph as an ADT</vt:lpstr>
      <vt:lpstr>Applications of graph theory</vt:lpstr>
      <vt:lpstr>Representation of a Graph</vt:lpstr>
      <vt:lpstr>Representation of a Graph</vt:lpstr>
      <vt:lpstr>Representation of a Graph</vt:lpstr>
      <vt:lpstr>Representation of a Graph</vt:lpstr>
      <vt:lpstr>Representation of a Graph</vt:lpstr>
      <vt:lpstr>Representation of a Graph</vt:lpstr>
      <vt:lpstr>Transitive Closure property of graph</vt:lpstr>
      <vt:lpstr>Warshall's Algorithm</vt:lpstr>
      <vt:lpstr>Warshall's Algorithm</vt:lpstr>
      <vt:lpstr>Warshall's Algorithm</vt:lpstr>
      <vt:lpstr>Warshall's Algorithm</vt:lpstr>
      <vt:lpstr>Warshall's Algorithm</vt:lpstr>
      <vt:lpstr>Warshall's Algorithm</vt:lpstr>
      <vt:lpstr>Graph Traversal</vt:lpstr>
      <vt:lpstr>Depth First Search</vt:lpstr>
      <vt:lpstr>Depth First Search</vt:lpstr>
      <vt:lpstr>Depth First Search</vt:lpstr>
      <vt:lpstr>Depth First Search</vt:lpstr>
      <vt:lpstr>Depth First Search</vt:lpstr>
      <vt:lpstr>Depth First Search</vt:lpstr>
      <vt:lpstr>Depth First Search</vt:lpstr>
      <vt:lpstr>Depth First Search</vt:lpstr>
      <vt:lpstr>Depth First Search</vt:lpstr>
      <vt:lpstr>Analysis of DFS</vt:lpstr>
      <vt:lpstr>Breadth First Search</vt:lpstr>
      <vt:lpstr>Breadth First Search</vt:lpstr>
      <vt:lpstr>Breadth First Search</vt:lpstr>
      <vt:lpstr>Breadth First Search</vt:lpstr>
      <vt:lpstr>Breadth First Search</vt:lpstr>
      <vt:lpstr>Breadth First Search</vt:lpstr>
      <vt:lpstr>Analysis of BFS</vt:lpstr>
      <vt:lpstr>Spanning Tree</vt:lpstr>
      <vt:lpstr>Minimum Spanning Tree </vt:lpstr>
      <vt:lpstr>Spanning Forest</vt:lpstr>
      <vt:lpstr>Kruskal's Algorithm</vt:lpstr>
      <vt:lpstr>Working of Kruskal's Algorithm</vt:lpstr>
      <vt:lpstr>Example of Kruskal's Algorithm</vt:lpstr>
      <vt:lpstr>Example of Kruskal's Algorithm</vt:lpstr>
      <vt:lpstr>Prim's Algorithm</vt:lpstr>
      <vt:lpstr>Working of Prim's Algorithm</vt:lpstr>
      <vt:lpstr>Example of Prim's Algorithm</vt:lpstr>
      <vt:lpstr>Example of Prim's Algorithm</vt:lpstr>
      <vt:lpstr>Round Robin Algorithm</vt:lpstr>
      <vt:lpstr>Minimum Spanning Tree</vt:lpstr>
      <vt:lpstr>Greedy Algorithm</vt:lpstr>
      <vt:lpstr>Greedy Algorithm</vt:lpstr>
      <vt:lpstr>Shortest Path Problem</vt:lpstr>
      <vt:lpstr>Dijkstrs's Algorithm</vt:lpstr>
      <vt:lpstr>Dijkstrs's Algorithm</vt:lpstr>
      <vt:lpstr>Dijkstrs's Algorithm (Example)</vt:lpstr>
      <vt:lpstr>Dijkstrs's Algorithm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Unit-10 Graph</dc:title>
  <dc:creator>gs</dc:creator>
  <cp:lastModifiedBy>raghav panthi</cp:lastModifiedBy>
  <cp:revision>135</cp:revision>
  <dcterms:created xsi:type="dcterms:W3CDTF">2022-11-18T19:11:28Z</dcterms:created>
  <dcterms:modified xsi:type="dcterms:W3CDTF">2025-02-05T12:51:49Z</dcterms:modified>
</cp:coreProperties>
</file>